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91" r:id="rId2"/>
    <p:sldId id="292" r:id="rId3"/>
    <p:sldId id="293" r:id="rId4"/>
    <p:sldId id="277" r:id="rId5"/>
    <p:sldId id="279" r:id="rId6"/>
    <p:sldId id="266" r:id="rId7"/>
    <p:sldId id="286" r:id="rId8"/>
    <p:sldId id="283" r:id="rId9"/>
    <p:sldId id="269" r:id="rId10"/>
    <p:sldId id="294" r:id="rId11"/>
    <p:sldId id="284" r:id="rId12"/>
    <p:sldId id="270" r:id="rId13"/>
    <p:sldId id="271" r:id="rId14"/>
    <p:sldId id="285" r:id="rId15"/>
    <p:sldId id="278" r:id="rId16"/>
    <p:sldId id="275" r:id="rId17"/>
    <p:sldId id="272" r:id="rId18"/>
    <p:sldId id="287" r:id="rId19"/>
    <p:sldId id="259" r:id="rId20"/>
    <p:sldId id="295" r:id="rId21"/>
    <p:sldId id="260" r:id="rId22"/>
    <p:sldId id="296" r:id="rId23"/>
    <p:sldId id="263" r:id="rId24"/>
    <p:sldId id="288" r:id="rId25"/>
    <p:sldId id="289" r:id="rId26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1894" initials="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CA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29" autoAdjust="0"/>
    <p:restoredTop sz="83404" autoAdjust="0"/>
  </p:normalViewPr>
  <p:slideViewPr>
    <p:cSldViewPr>
      <p:cViewPr varScale="1">
        <p:scale>
          <a:sx n="111" d="100"/>
          <a:sy n="111" d="100"/>
        </p:scale>
        <p:origin x="-490" y="-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EAE50D-F397-4F80-9395-72B51F02558C}" type="doc">
      <dgm:prSet loTypeId="urn:microsoft.com/office/officeart/2005/8/layout/hProcess4#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CN" altLang="en-US"/>
        </a:p>
      </dgm:t>
    </dgm:pt>
    <dgm:pt modelId="{89F05AF9-7919-435E-94F8-8D4F6E2FAEEF}">
      <dgm:prSet phldrT="[文本]" custT="1"/>
      <dgm:spPr/>
      <dgm:t>
        <a:bodyPr/>
        <a:lstStyle/>
        <a:p>
          <a:r>
            <a:rPr lang="en-US" altLang="zh-CN" sz="900" dirty="0">
              <a:latin typeface="微软雅黑" panose="020B0503020204020204" pitchFamily="34" charset="-122"/>
              <a:ea typeface="微软雅黑" panose="020B0503020204020204" pitchFamily="34" charset="-122"/>
            </a:rPr>
            <a:t>Events</a:t>
          </a:r>
          <a:r>
            <a: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rPr>
            <a:t> </a:t>
          </a:r>
          <a:r>
            <a: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rPr>
            <a:t>Details</a:t>
          </a:r>
          <a:endParaRPr lang="zh-CN" altLang="en-US" sz="10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8E8AF3C-CEFB-4A45-8507-50B3A22C0205}" type="parTrans" cxnId="{4BAFFBC3-72D6-4BD3-AA9B-BA15EDDA089B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E07DB2B-A91E-4234-81C8-71980D602348}" type="sibTrans" cxnId="{4BAFFBC3-72D6-4BD3-AA9B-BA15EDDA089B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601E406-D65D-4ED0-925E-066B35C1C3D3}">
      <dgm:prSet phldrT="[文本]"/>
      <dgm:spPr/>
      <dgm:t>
        <a:bodyPr/>
        <a:lstStyle/>
        <a:p>
          <a:r>
            <a:rPr lang="en-US" altLang="zh-CN" dirty="0">
              <a:latin typeface="微软雅黑" panose="020B0503020204020204" pitchFamily="34" charset="-122"/>
              <a:ea typeface="微软雅黑" panose="020B0503020204020204" pitchFamily="34" charset="-122"/>
            </a:rPr>
            <a:t>Check Available Events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D740130-2D2E-4B73-9CE9-D34713C6176D}" type="parTrans" cxnId="{D6A29A06-6896-4E36-8B53-7AB127C838D9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B11CB0A-1987-4708-889E-618C86077208}" type="sibTrans" cxnId="{D6A29A06-6896-4E36-8B53-7AB127C838D9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F84E084-81D0-4329-B90A-D639953E09D7}">
      <dgm:prSet phldrT="[文本]" custT="1"/>
      <dgm:spPr/>
      <dgm:t>
        <a:bodyPr/>
        <a:lstStyle/>
        <a:p>
          <a:r>
            <a:rPr lang="en-US" altLang="zh-CN" sz="900" dirty="0">
              <a:latin typeface="微软雅黑" panose="020B0503020204020204" pitchFamily="34" charset="-122"/>
              <a:ea typeface="微软雅黑" panose="020B0503020204020204" pitchFamily="34" charset="-122"/>
            </a:rPr>
            <a:t>Registration</a:t>
          </a:r>
          <a:endParaRPr lang="zh-CN" altLang="en-US" sz="9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F93CB25-2BA3-40F3-AD31-A6367B5F5522}" type="parTrans" cxnId="{2E5320AE-D9F0-41F6-B9CB-F9A8104ED0A2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92435A3-89D3-4E6F-90AD-F831FF8CA19D}" type="sibTrans" cxnId="{2E5320AE-D9F0-41F6-B9CB-F9A8104ED0A2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C387D2F-F41B-405E-84BB-8B2242F8B9C8}">
      <dgm:prSet phldrT="[文本]"/>
      <dgm:spPr/>
      <dgm:t>
        <a:bodyPr/>
        <a:lstStyle/>
        <a:p>
          <a:r>
            <a:rPr lang="en-US" altLang="zh-CN" dirty="0">
              <a:latin typeface="微软雅黑" panose="020B0503020204020204" pitchFamily="34" charset="-122"/>
              <a:ea typeface="微软雅黑" panose="020B0503020204020204" pitchFamily="34" charset="-122"/>
            </a:rPr>
            <a:t>Fill</a:t>
          </a:r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 </a:t>
          </a:r>
          <a:r>
            <a:rPr lang="en-US" altLang="zh-CN" dirty="0">
              <a:latin typeface="微软雅黑" panose="020B0503020204020204" pitchFamily="34" charset="-122"/>
              <a:ea typeface="微软雅黑" panose="020B0503020204020204" pitchFamily="34" charset="-122"/>
            </a:rPr>
            <a:t>in Registration Form Online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4FC5E98-C404-4B1D-B1BE-5B40AB17BB91}" type="parTrans" cxnId="{04E8F41E-DF6E-4ED6-B4F8-6872FDDABE54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4DC6A1B-CBEC-4BAC-B009-D8553B1ED240}" type="sibTrans" cxnId="{04E8F41E-DF6E-4ED6-B4F8-6872FDDABE54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88CC54A-C466-4439-AB99-6688A238E7C0}">
      <dgm:prSet phldrT="[文本]" custT="1"/>
      <dgm:spPr/>
      <dgm:t>
        <a:bodyPr/>
        <a:lstStyle/>
        <a:p>
          <a:r>
            <a:rPr lang="en-US" altLang="zh-CN" sz="900" dirty="0">
              <a:latin typeface="微软雅黑" panose="020B0503020204020204" pitchFamily="34" charset="-122"/>
              <a:ea typeface="微软雅黑" panose="020B0503020204020204" pitchFamily="34" charset="-122"/>
            </a:rPr>
            <a:t>Arrangements</a:t>
          </a:r>
          <a:endParaRPr lang="zh-CN" altLang="en-US" sz="9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E9A15E6-BA24-4D64-A0FF-D62B0352F467}" type="parTrans" cxnId="{5021B142-7223-4B98-AFD3-BE81391479AC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B0241A1-C943-41EA-BBA4-0B3561670F23}" type="sibTrans" cxnId="{5021B142-7223-4B98-AFD3-BE81391479AC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613D6C4-D2E7-4FD4-8CC0-9C53A756A552}">
      <dgm:prSet phldrT="[文本]"/>
      <dgm:spPr/>
      <dgm:t>
        <a:bodyPr/>
        <a:lstStyle/>
        <a:p>
          <a:r>
            <a:rPr lang="en-US" altLang="zh-CN" dirty="0">
              <a:latin typeface="微软雅黑" panose="020B0503020204020204" pitchFamily="34" charset="-122"/>
              <a:ea typeface="微软雅黑" panose="020B0503020204020204" pitchFamily="34" charset="-122"/>
            </a:rPr>
            <a:t>Check Events Schedule &amp; Arrangements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097A717-A605-414B-AD9D-85EF65A40DD9}" type="parTrans" cxnId="{502E1383-EF26-4F16-AAA1-954CE5EF7BEF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C011B96-DF48-4C59-B4AA-7CCC37F5B429}" type="sibTrans" cxnId="{502E1383-EF26-4F16-AAA1-954CE5EF7BEF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4EC2910-34D4-487B-8290-B0228437B966}">
      <dgm:prSet phldrT="[文本]" custT="1"/>
      <dgm:spPr/>
      <dgm:t>
        <a:bodyPr/>
        <a:lstStyle/>
        <a:p>
          <a:r>
            <a: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rPr>
            <a:t>Meetings</a:t>
          </a:r>
          <a:endParaRPr lang="zh-CN" altLang="en-US" sz="10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29FD485-C357-48E3-A094-B74E4AA4CEB9}" type="parTrans" cxnId="{9367B1E0-FD28-493D-8B4A-72A9373A6561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7673A13-5943-4BE4-964F-572AF92347AD}" type="sibTrans" cxnId="{9367B1E0-FD28-493D-8B4A-72A9373A6561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4EBE2B0-40B9-4984-B895-34F601775A33}">
      <dgm:prSet phldrT="[文本]"/>
      <dgm:spPr/>
      <dgm:t>
        <a:bodyPr/>
        <a:lstStyle/>
        <a:p>
          <a:r>
            <a:rPr lang="en-US" altLang="zh-CN" dirty="0">
              <a:latin typeface="微软雅黑" panose="020B0503020204020204" pitchFamily="34" charset="-122"/>
              <a:ea typeface="微软雅黑" panose="020B0503020204020204" pitchFamily="34" charset="-122"/>
            </a:rPr>
            <a:t>Make Appointments for meetings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538A74A-5890-4507-ABD6-C79AF2977FBC}" type="parTrans" cxnId="{4365E855-6418-4C14-B521-87D297A53FB7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DCE4B87-3871-4C7D-A812-39E6D96DB511}" type="sibTrans" cxnId="{4365E855-6418-4C14-B521-87D297A53FB7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8BEACFF-FECB-4F5F-9629-2339E2BCE258}" type="pres">
      <dgm:prSet presAssocID="{C4EAE50D-F397-4F80-9395-72B51F02558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0D5AAB-F6F4-4D9D-89F4-58CABA1F9305}" type="pres">
      <dgm:prSet presAssocID="{C4EAE50D-F397-4F80-9395-72B51F02558C}" presName="tSp" presStyleCnt="0"/>
      <dgm:spPr/>
    </dgm:pt>
    <dgm:pt modelId="{D135961F-CA9C-4DCC-8CB4-8E6BB99637E7}" type="pres">
      <dgm:prSet presAssocID="{C4EAE50D-F397-4F80-9395-72B51F02558C}" presName="bSp" presStyleCnt="0"/>
      <dgm:spPr/>
    </dgm:pt>
    <dgm:pt modelId="{EB2E26EA-FFEE-447C-B6C8-C86753012FEA}" type="pres">
      <dgm:prSet presAssocID="{C4EAE50D-F397-4F80-9395-72B51F02558C}" presName="process" presStyleCnt="0"/>
      <dgm:spPr/>
    </dgm:pt>
    <dgm:pt modelId="{1ACE036A-3019-4C60-AA86-00BABE297CBE}" type="pres">
      <dgm:prSet presAssocID="{89F05AF9-7919-435E-94F8-8D4F6E2FAEEF}" presName="composite1" presStyleCnt="0"/>
      <dgm:spPr/>
    </dgm:pt>
    <dgm:pt modelId="{7978FB42-42BE-4373-8FDB-50CC5D40DBEC}" type="pres">
      <dgm:prSet presAssocID="{89F05AF9-7919-435E-94F8-8D4F6E2FAEEF}" presName="dummyNode1" presStyleLbl="node1" presStyleIdx="0" presStyleCnt="4"/>
      <dgm:spPr/>
    </dgm:pt>
    <dgm:pt modelId="{B0228513-4944-4C66-8204-4E1F735EFC02}" type="pres">
      <dgm:prSet presAssocID="{89F05AF9-7919-435E-94F8-8D4F6E2FAEEF}" presName="childNode1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36E3BC-81F3-4F64-AFD5-461BAB42AFE8}" type="pres">
      <dgm:prSet presAssocID="{89F05AF9-7919-435E-94F8-8D4F6E2FAEEF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456130-E89B-4324-89E6-A0EE50F833FE}" type="pres">
      <dgm:prSet presAssocID="{89F05AF9-7919-435E-94F8-8D4F6E2FAEEF}" presName="parentNode1" presStyleLbl="node1" presStyleIdx="0" presStyleCnt="4" custScaleX="11462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A01EB8-4C0F-433F-9D57-975AA7E6562B}" type="pres">
      <dgm:prSet presAssocID="{89F05AF9-7919-435E-94F8-8D4F6E2FAEEF}" presName="connSite1" presStyleCnt="0"/>
      <dgm:spPr/>
    </dgm:pt>
    <dgm:pt modelId="{377C01A6-69BC-4070-8287-6ACB85F7255D}" type="pres">
      <dgm:prSet presAssocID="{6E07DB2B-A91E-4234-81C8-71980D602348}" presName="Name9" presStyleLbl="sibTrans2D1" presStyleIdx="0" presStyleCnt="3"/>
      <dgm:spPr/>
      <dgm:t>
        <a:bodyPr/>
        <a:lstStyle/>
        <a:p>
          <a:endParaRPr lang="en-US"/>
        </a:p>
      </dgm:t>
    </dgm:pt>
    <dgm:pt modelId="{9F4F21F9-2D76-4A14-94D0-A028E06ABFA1}" type="pres">
      <dgm:prSet presAssocID="{0F84E084-81D0-4329-B90A-D639953E09D7}" presName="composite2" presStyleCnt="0"/>
      <dgm:spPr/>
    </dgm:pt>
    <dgm:pt modelId="{08EC843D-FF88-4752-B89C-65BB33DB0F77}" type="pres">
      <dgm:prSet presAssocID="{0F84E084-81D0-4329-B90A-D639953E09D7}" presName="dummyNode2" presStyleLbl="node1" presStyleIdx="0" presStyleCnt="4"/>
      <dgm:spPr/>
    </dgm:pt>
    <dgm:pt modelId="{65ED521E-8BF7-4C05-8B98-E8166D3B8E9F}" type="pres">
      <dgm:prSet presAssocID="{0F84E084-81D0-4329-B90A-D639953E09D7}" presName="childNode2" presStyleLbl="bgAcc1" presStyleIdx="1" presStyleCnt="4" custLinFactNeighborX="727" custLinFactNeighborY="26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8A8E6E-208D-437C-A409-373329B3A36B}" type="pres">
      <dgm:prSet presAssocID="{0F84E084-81D0-4329-B90A-D639953E09D7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1D2067-3B1A-49B5-9B9D-839814A696CC}" type="pres">
      <dgm:prSet presAssocID="{0F84E084-81D0-4329-B90A-D639953E09D7}" presName="parentNode2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5357CB-1E9F-48E8-B48C-BCAE0427FCEE}" type="pres">
      <dgm:prSet presAssocID="{0F84E084-81D0-4329-B90A-D639953E09D7}" presName="connSite2" presStyleCnt="0"/>
      <dgm:spPr/>
    </dgm:pt>
    <dgm:pt modelId="{69925E18-12CE-4BDD-BFF0-24A652374C2A}" type="pres">
      <dgm:prSet presAssocID="{F92435A3-89D3-4E6F-90AD-F831FF8CA19D}" presName="Name18" presStyleLbl="sibTrans2D1" presStyleIdx="1" presStyleCnt="3"/>
      <dgm:spPr/>
      <dgm:t>
        <a:bodyPr/>
        <a:lstStyle/>
        <a:p>
          <a:endParaRPr lang="en-US"/>
        </a:p>
      </dgm:t>
    </dgm:pt>
    <dgm:pt modelId="{24635C58-BB91-4BD4-B1B4-10AE2DC9216B}" type="pres">
      <dgm:prSet presAssocID="{388CC54A-C466-4439-AB99-6688A238E7C0}" presName="composite1" presStyleCnt="0"/>
      <dgm:spPr/>
    </dgm:pt>
    <dgm:pt modelId="{C597C2F7-D587-49A8-A487-9E7586263CBF}" type="pres">
      <dgm:prSet presAssocID="{388CC54A-C466-4439-AB99-6688A238E7C0}" presName="dummyNode1" presStyleLbl="node1" presStyleIdx="1" presStyleCnt="4"/>
      <dgm:spPr/>
    </dgm:pt>
    <dgm:pt modelId="{920C4281-AF60-464A-AB48-6AD6D3524589}" type="pres">
      <dgm:prSet presAssocID="{388CC54A-C466-4439-AB99-6688A238E7C0}" presName="childNode1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AFF20F-A0E6-4872-B62B-AE4D65706BDF}" type="pres">
      <dgm:prSet presAssocID="{388CC54A-C466-4439-AB99-6688A238E7C0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11C420-37FE-487B-A8F4-E0C43BA2DD44}" type="pres">
      <dgm:prSet presAssocID="{388CC54A-C466-4439-AB99-6688A238E7C0}" presName="parentNode1" presStyleLbl="node1" presStyleIdx="2" presStyleCnt="4" custScaleX="117306" custScaleY="11117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3EE416-E595-4AB2-ABE8-F69FE809D293}" type="pres">
      <dgm:prSet presAssocID="{388CC54A-C466-4439-AB99-6688A238E7C0}" presName="connSite1" presStyleCnt="0"/>
      <dgm:spPr/>
    </dgm:pt>
    <dgm:pt modelId="{F5F371C8-8670-4C1C-B59B-DED588103D29}" type="pres">
      <dgm:prSet presAssocID="{AB0241A1-C943-41EA-BBA4-0B3561670F23}" presName="Name9" presStyleLbl="sibTrans2D1" presStyleIdx="2" presStyleCnt="3"/>
      <dgm:spPr/>
      <dgm:t>
        <a:bodyPr/>
        <a:lstStyle/>
        <a:p>
          <a:endParaRPr lang="en-US"/>
        </a:p>
      </dgm:t>
    </dgm:pt>
    <dgm:pt modelId="{27597562-95DD-4106-AE00-C7AEB51A1D6C}" type="pres">
      <dgm:prSet presAssocID="{64EC2910-34D4-487B-8290-B0228437B966}" presName="composite2" presStyleCnt="0"/>
      <dgm:spPr/>
    </dgm:pt>
    <dgm:pt modelId="{3B869F70-2B49-4C8A-90DD-6D160966129B}" type="pres">
      <dgm:prSet presAssocID="{64EC2910-34D4-487B-8290-B0228437B966}" presName="dummyNode2" presStyleLbl="node1" presStyleIdx="2" presStyleCnt="4"/>
      <dgm:spPr/>
    </dgm:pt>
    <dgm:pt modelId="{CF137FF2-5E0B-4DD5-AE14-560E2B185C2F}" type="pres">
      <dgm:prSet presAssocID="{64EC2910-34D4-487B-8290-B0228437B966}" presName="childNode2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D5868F-0DD6-4B8C-8FE2-4609E5C56BFF}" type="pres">
      <dgm:prSet presAssocID="{64EC2910-34D4-487B-8290-B0228437B966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08723B-E04B-4BDF-98E1-569F86A98E73}" type="pres">
      <dgm:prSet presAssocID="{64EC2910-34D4-487B-8290-B0228437B966}" presName="parentNode2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977982-3E9B-45C9-BA7F-C57B66A682E4}" type="pres">
      <dgm:prSet presAssocID="{64EC2910-34D4-487B-8290-B0228437B966}" presName="connSite2" presStyleCnt="0"/>
      <dgm:spPr/>
    </dgm:pt>
  </dgm:ptLst>
  <dgm:cxnLst>
    <dgm:cxn modelId="{D6A29A06-6896-4E36-8B53-7AB127C838D9}" srcId="{89F05AF9-7919-435E-94F8-8D4F6E2FAEEF}" destId="{4601E406-D65D-4ED0-925E-066B35C1C3D3}" srcOrd="0" destOrd="0" parTransId="{4D740130-2D2E-4B73-9CE9-D34713C6176D}" sibTransId="{1B11CB0A-1987-4708-889E-618C86077208}"/>
    <dgm:cxn modelId="{F9A12BC4-941B-42ED-A34C-A377C17D5C3B}" type="presOf" srcId="{4601E406-D65D-4ED0-925E-066B35C1C3D3}" destId="{B236E3BC-81F3-4F64-AFD5-461BAB42AFE8}" srcOrd="1" destOrd="0" presId="urn:microsoft.com/office/officeart/2005/8/layout/hProcess4#2"/>
    <dgm:cxn modelId="{2AFF0234-FE36-4B7E-B353-71E18C448E17}" type="presOf" srcId="{C4EAE50D-F397-4F80-9395-72B51F02558C}" destId="{F8BEACFF-FECB-4F5F-9629-2339E2BCE258}" srcOrd="0" destOrd="0" presId="urn:microsoft.com/office/officeart/2005/8/layout/hProcess4#2"/>
    <dgm:cxn modelId="{8D23AD2A-E248-4926-8B83-5F861AFC1560}" type="presOf" srcId="{9C387D2F-F41B-405E-84BB-8B2242F8B9C8}" destId="{65ED521E-8BF7-4C05-8B98-E8166D3B8E9F}" srcOrd="0" destOrd="0" presId="urn:microsoft.com/office/officeart/2005/8/layout/hProcess4#2"/>
    <dgm:cxn modelId="{11C5A542-C127-48D9-A3D6-1BBABAC68804}" type="presOf" srcId="{F92435A3-89D3-4E6F-90AD-F831FF8CA19D}" destId="{69925E18-12CE-4BDD-BFF0-24A652374C2A}" srcOrd="0" destOrd="0" presId="urn:microsoft.com/office/officeart/2005/8/layout/hProcess4#2"/>
    <dgm:cxn modelId="{8AF7237D-602A-4046-B582-F4AA4B78C2ED}" type="presOf" srcId="{14EBE2B0-40B9-4984-B895-34F601775A33}" destId="{CF137FF2-5E0B-4DD5-AE14-560E2B185C2F}" srcOrd="0" destOrd="0" presId="urn:microsoft.com/office/officeart/2005/8/layout/hProcess4#2"/>
    <dgm:cxn modelId="{04E8F41E-DF6E-4ED6-B4F8-6872FDDABE54}" srcId="{0F84E084-81D0-4329-B90A-D639953E09D7}" destId="{9C387D2F-F41B-405E-84BB-8B2242F8B9C8}" srcOrd="0" destOrd="0" parTransId="{54FC5E98-C404-4B1D-B1BE-5B40AB17BB91}" sibTransId="{E4DC6A1B-CBEC-4BAC-B009-D8553B1ED240}"/>
    <dgm:cxn modelId="{21900F9E-6117-4A78-B59A-02F99819F63A}" type="presOf" srcId="{4601E406-D65D-4ED0-925E-066B35C1C3D3}" destId="{B0228513-4944-4C66-8204-4E1F735EFC02}" srcOrd="0" destOrd="0" presId="urn:microsoft.com/office/officeart/2005/8/layout/hProcess4#2"/>
    <dgm:cxn modelId="{BB7B45B9-8D6D-4129-A721-8EB35E725407}" type="presOf" srcId="{5613D6C4-D2E7-4FD4-8CC0-9C53A756A552}" destId="{1DAFF20F-A0E6-4872-B62B-AE4D65706BDF}" srcOrd="1" destOrd="0" presId="urn:microsoft.com/office/officeart/2005/8/layout/hProcess4#2"/>
    <dgm:cxn modelId="{AA202037-9544-4C8F-81D0-447F175FA052}" type="presOf" srcId="{14EBE2B0-40B9-4984-B895-34F601775A33}" destId="{F9D5868F-0DD6-4B8C-8FE2-4609E5C56BFF}" srcOrd="1" destOrd="0" presId="urn:microsoft.com/office/officeart/2005/8/layout/hProcess4#2"/>
    <dgm:cxn modelId="{FC67DD17-C16D-4722-842C-0B354D69E195}" type="presOf" srcId="{89F05AF9-7919-435E-94F8-8D4F6E2FAEEF}" destId="{11456130-E89B-4324-89E6-A0EE50F833FE}" srcOrd="0" destOrd="0" presId="urn:microsoft.com/office/officeart/2005/8/layout/hProcess4#2"/>
    <dgm:cxn modelId="{4BAFFBC3-72D6-4BD3-AA9B-BA15EDDA089B}" srcId="{C4EAE50D-F397-4F80-9395-72B51F02558C}" destId="{89F05AF9-7919-435E-94F8-8D4F6E2FAEEF}" srcOrd="0" destOrd="0" parTransId="{C8E8AF3C-CEFB-4A45-8507-50B3A22C0205}" sibTransId="{6E07DB2B-A91E-4234-81C8-71980D602348}"/>
    <dgm:cxn modelId="{B2BC1DFF-BFC5-4202-AA1B-51AB83331D51}" type="presOf" srcId="{6E07DB2B-A91E-4234-81C8-71980D602348}" destId="{377C01A6-69BC-4070-8287-6ACB85F7255D}" srcOrd="0" destOrd="0" presId="urn:microsoft.com/office/officeart/2005/8/layout/hProcess4#2"/>
    <dgm:cxn modelId="{502E1383-EF26-4F16-AAA1-954CE5EF7BEF}" srcId="{388CC54A-C466-4439-AB99-6688A238E7C0}" destId="{5613D6C4-D2E7-4FD4-8CC0-9C53A756A552}" srcOrd="0" destOrd="0" parTransId="{2097A717-A605-414B-AD9D-85EF65A40DD9}" sibTransId="{6C011B96-DF48-4C59-B4AA-7CCC37F5B429}"/>
    <dgm:cxn modelId="{F7674FBF-148C-47DF-81A1-A092E4A4E73C}" type="presOf" srcId="{388CC54A-C466-4439-AB99-6688A238E7C0}" destId="{D011C420-37FE-487B-A8F4-E0C43BA2DD44}" srcOrd="0" destOrd="0" presId="urn:microsoft.com/office/officeart/2005/8/layout/hProcess4#2"/>
    <dgm:cxn modelId="{1F95F885-AA2D-443C-A908-147894E9C2EA}" type="presOf" srcId="{5613D6C4-D2E7-4FD4-8CC0-9C53A756A552}" destId="{920C4281-AF60-464A-AB48-6AD6D3524589}" srcOrd="0" destOrd="0" presId="urn:microsoft.com/office/officeart/2005/8/layout/hProcess4#2"/>
    <dgm:cxn modelId="{4365E855-6418-4C14-B521-87D297A53FB7}" srcId="{64EC2910-34D4-487B-8290-B0228437B966}" destId="{14EBE2B0-40B9-4984-B895-34F601775A33}" srcOrd="0" destOrd="0" parTransId="{F538A74A-5890-4507-ABD6-C79AF2977FBC}" sibTransId="{FDCE4B87-3871-4C7D-A812-39E6D96DB511}"/>
    <dgm:cxn modelId="{9367B1E0-FD28-493D-8B4A-72A9373A6561}" srcId="{C4EAE50D-F397-4F80-9395-72B51F02558C}" destId="{64EC2910-34D4-487B-8290-B0228437B966}" srcOrd="3" destOrd="0" parTransId="{629FD485-C357-48E3-A094-B74E4AA4CEB9}" sibTransId="{87673A13-5943-4BE4-964F-572AF92347AD}"/>
    <dgm:cxn modelId="{F93C5681-5296-475C-A61E-99B5EBCF7865}" type="presOf" srcId="{9C387D2F-F41B-405E-84BB-8B2242F8B9C8}" destId="{EB8A8E6E-208D-437C-A409-373329B3A36B}" srcOrd="1" destOrd="0" presId="urn:microsoft.com/office/officeart/2005/8/layout/hProcess4#2"/>
    <dgm:cxn modelId="{5021B142-7223-4B98-AFD3-BE81391479AC}" srcId="{C4EAE50D-F397-4F80-9395-72B51F02558C}" destId="{388CC54A-C466-4439-AB99-6688A238E7C0}" srcOrd="2" destOrd="0" parTransId="{CE9A15E6-BA24-4D64-A0FF-D62B0352F467}" sibTransId="{AB0241A1-C943-41EA-BBA4-0B3561670F23}"/>
    <dgm:cxn modelId="{CA74F190-26F6-4BB7-A66D-AAC83A46A836}" type="presOf" srcId="{0F84E084-81D0-4329-B90A-D639953E09D7}" destId="{B61D2067-3B1A-49B5-9B9D-839814A696CC}" srcOrd="0" destOrd="0" presId="urn:microsoft.com/office/officeart/2005/8/layout/hProcess4#2"/>
    <dgm:cxn modelId="{2E5320AE-D9F0-41F6-B9CB-F9A8104ED0A2}" srcId="{C4EAE50D-F397-4F80-9395-72B51F02558C}" destId="{0F84E084-81D0-4329-B90A-D639953E09D7}" srcOrd="1" destOrd="0" parTransId="{2F93CB25-2BA3-40F3-AD31-A6367B5F5522}" sibTransId="{F92435A3-89D3-4E6F-90AD-F831FF8CA19D}"/>
    <dgm:cxn modelId="{D844F12E-FE99-4894-ADB7-72A4EC502559}" type="presOf" srcId="{AB0241A1-C943-41EA-BBA4-0B3561670F23}" destId="{F5F371C8-8670-4C1C-B59B-DED588103D29}" srcOrd="0" destOrd="0" presId="urn:microsoft.com/office/officeart/2005/8/layout/hProcess4#2"/>
    <dgm:cxn modelId="{1DA75342-98CE-4596-BC7A-D21E52BFD488}" type="presOf" srcId="{64EC2910-34D4-487B-8290-B0228437B966}" destId="{5108723B-E04B-4BDF-98E1-569F86A98E73}" srcOrd="0" destOrd="0" presId="urn:microsoft.com/office/officeart/2005/8/layout/hProcess4#2"/>
    <dgm:cxn modelId="{27124786-E799-43B9-88A5-CFA2BF1CC37C}" type="presParOf" srcId="{F8BEACFF-FECB-4F5F-9629-2339E2BCE258}" destId="{9C0D5AAB-F6F4-4D9D-89F4-58CABA1F9305}" srcOrd="0" destOrd="0" presId="urn:microsoft.com/office/officeart/2005/8/layout/hProcess4#2"/>
    <dgm:cxn modelId="{A0776DB8-95C0-48D1-8B64-A1A288CDDBDE}" type="presParOf" srcId="{F8BEACFF-FECB-4F5F-9629-2339E2BCE258}" destId="{D135961F-CA9C-4DCC-8CB4-8E6BB99637E7}" srcOrd="1" destOrd="0" presId="urn:microsoft.com/office/officeart/2005/8/layout/hProcess4#2"/>
    <dgm:cxn modelId="{2A1DD357-5281-4A01-84F8-3771A80240E7}" type="presParOf" srcId="{F8BEACFF-FECB-4F5F-9629-2339E2BCE258}" destId="{EB2E26EA-FFEE-447C-B6C8-C86753012FEA}" srcOrd="2" destOrd="0" presId="urn:microsoft.com/office/officeart/2005/8/layout/hProcess4#2"/>
    <dgm:cxn modelId="{0AACFE9C-F55B-446A-8AC7-E5DA53BB217C}" type="presParOf" srcId="{EB2E26EA-FFEE-447C-B6C8-C86753012FEA}" destId="{1ACE036A-3019-4C60-AA86-00BABE297CBE}" srcOrd="0" destOrd="0" presId="urn:microsoft.com/office/officeart/2005/8/layout/hProcess4#2"/>
    <dgm:cxn modelId="{C144C519-1829-4108-B7A6-8F79EEB38412}" type="presParOf" srcId="{1ACE036A-3019-4C60-AA86-00BABE297CBE}" destId="{7978FB42-42BE-4373-8FDB-50CC5D40DBEC}" srcOrd="0" destOrd="0" presId="urn:microsoft.com/office/officeart/2005/8/layout/hProcess4#2"/>
    <dgm:cxn modelId="{438B96E6-EA63-49D4-A6CC-2BD0B818CB54}" type="presParOf" srcId="{1ACE036A-3019-4C60-AA86-00BABE297CBE}" destId="{B0228513-4944-4C66-8204-4E1F735EFC02}" srcOrd="1" destOrd="0" presId="urn:microsoft.com/office/officeart/2005/8/layout/hProcess4#2"/>
    <dgm:cxn modelId="{0FE32BA9-A0E9-49A5-8E36-D46EA6C73C66}" type="presParOf" srcId="{1ACE036A-3019-4C60-AA86-00BABE297CBE}" destId="{B236E3BC-81F3-4F64-AFD5-461BAB42AFE8}" srcOrd="2" destOrd="0" presId="urn:microsoft.com/office/officeart/2005/8/layout/hProcess4#2"/>
    <dgm:cxn modelId="{FBA230A5-DD05-45BB-939E-B7E636AFFEF8}" type="presParOf" srcId="{1ACE036A-3019-4C60-AA86-00BABE297CBE}" destId="{11456130-E89B-4324-89E6-A0EE50F833FE}" srcOrd="3" destOrd="0" presId="urn:microsoft.com/office/officeart/2005/8/layout/hProcess4#2"/>
    <dgm:cxn modelId="{C36C3FC6-CD1F-4F6F-8C6D-1C7CA64738C6}" type="presParOf" srcId="{1ACE036A-3019-4C60-AA86-00BABE297CBE}" destId="{CCA01EB8-4C0F-433F-9D57-975AA7E6562B}" srcOrd="4" destOrd="0" presId="urn:microsoft.com/office/officeart/2005/8/layout/hProcess4#2"/>
    <dgm:cxn modelId="{E50F5C71-6E43-4138-BA8F-FE2462788A45}" type="presParOf" srcId="{EB2E26EA-FFEE-447C-B6C8-C86753012FEA}" destId="{377C01A6-69BC-4070-8287-6ACB85F7255D}" srcOrd="1" destOrd="0" presId="urn:microsoft.com/office/officeart/2005/8/layout/hProcess4#2"/>
    <dgm:cxn modelId="{C939F242-7B11-4E2C-946E-ADFC19652222}" type="presParOf" srcId="{EB2E26EA-FFEE-447C-B6C8-C86753012FEA}" destId="{9F4F21F9-2D76-4A14-94D0-A028E06ABFA1}" srcOrd="2" destOrd="0" presId="urn:microsoft.com/office/officeart/2005/8/layout/hProcess4#2"/>
    <dgm:cxn modelId="{F9107290-85DF-40BE-8812-BE706175D1F9}" type="presParOf" srcId="{9F4F21F9-2D76-4A14-94D0-A028E06ABFA1}" destId="{08EC843D-FF88-4752-B89C-65BB33DB0F77}" srcOrd="0" destOrd="0" presId="urn:microsoft.com/office/officeart/2005/8/layout/hProcess4#2"/>
    <dgm:cxn modelId="{BB322F55-AC27-4A35-86C1-7B75139CCFB7}" type="presParOf" srcId="{9F4F21F9-2D76-4A14-94D0-A028E06ABFA1}" destId="{65ED521E-8BF7-4C05-8B98-E8166D3B8E9F}" srcOrd="1" destOrd="0" presId="urn:microsoft.com/office/officeart/2005/8/layout/hProcess4#2"/>
    <dgm:cxn modelId="{209F3414-AD3C-4E2E-B9FE-C6180C9F66A4}" type="presParOf" srcId="{9F4F21F9-2D76-4A14-94D0-A028E06ABFA1}" destId="{EB8A8E6E-208D-437C-A409-373329B3A36B}" srcOrd="2" destOrd="0" presId="urn:microsoft.com/office/officeart/2005/8/layout/hProcess4#2"/>
    <dgm:cxn modelId="{83729845-F29B-40BE-8702-3E7793663A5C}" type="presParOf" srcId="{9F4F21F9-2D76-4A14-94D0-A028E06ABFA1}" destId="{B61D2067-3B1A-49B5-9B9D-839814A696CC}" srcOrd="3" destOrd="0" presId="urn:microsoft.com/office/officeart/2005/8/layout/hProcess4#2"/>
    <dgm:cxn modelId="{13CB2630-B2CA-4F83-A473-CB70E869B0DD}" type="presParOf" srcId="{9F4F21F9-2D76-4A14-94D0-A028E06ABFA1}" destId="{2A5357CB-1E9F-48E8-B48C-BCAE0427FCEE}" srcOrd="4" destOrd="0" presId="urn:microsoft.com/office/officeart/2005/8/layout/hProcess4#2"/>
    <dgm:cxn modelId="{E5196385-125A-4073-A07A-57E90B650B89}" type="presParOf" srcId="{EB2E26EA-FFEE-447C-B6C8-C86753012FEA}" destId="{69925E18-12CE-4BDD-BFF0-24A652374C2A}" srcOrd="3" destOrd="0" presId="urn:microsoft.com/office/officeart/2005/8/layout/hProcess4#2"/>
    <dgm:cxn modelId="{9A815967-5F04-47F8-86C2-11494235EB65}" type="presParOf" srcId="{EB2E26EA-FFEE-447C-B6C8-C86753012FEA}" destId="{24635C58-BB91-4BD4-B1B4-10AE2DC9216B}" srcOrd="4" destOrd="0" presId="urn:microsoft.com/office/officeart/2005/8/layout/hProcess4#2"/>
    <dgm:cxn modelId="{F24FB607-E13D-4BF7-9877-600C4A3F77E4}" type="presParOf" srcId="{24635C58-BB91-4BD4-B1B4-10AE2DC9216B}" destId="{C597C2F7-D587-49A8-A487-9E7586263CBF}" srcOrd="0" destOrd="0" presId="urn:microsoft.com/office/officeart/2005/8/layout/hProcess4#2"/>
    <dgm:cxn modelId="{86532C93-F3DA-496B-A35A-BF4D35009289}" type="presParOf" srcId="{24635C58-BB91-4BD4-B1B4-10AE2DC9216B}" destId="{920C4281-AF60-464A-AB48-6AD6D3524589}" srcOrd="1" destOrd="0" presId="urn:microsoft.com/office/officeart/2005/8/layout/hProcess4#2"/>
    <dgm:cxn modelId="{488E2AC1-B970-44B2-A149-6949994754AC}" type="presParOf" srcId="{24635C58-BB91-4BD4-B1B4-10AE2DC9216B}" destId="{1DAFF20F-A0E6-4872-B62B-AE4D65706BDF}" srcOrd="2" destOrd="0" presId="urn:microsoft.com/office/officeart/2005/8/layout/hProcess4#2"/>
    <dgm:cxn modelId="{F101DA7D-A5AB-4C15-95D4-5A556AE0497D}" type="presParOf" srcId="{24635C58-BB91-4BD4-B1B4-10AE2DC9216B}" destId="{D011C420-37FE-487B-A8F4-E0C43BA2DD44}" srcOrd="3" destOrd="0" presId="urn:microsoft.com/office/officeart/2005/8/layout/hProcess4#2"/>
    <dgm:cxn modelId="{16892F7C-6448-4AB2-8A21-4833D77C1F4D}" type="presParOf" srcId="{24635C58-BB91-4BD4-B1B4-10AE2DC9216B}" destId="{9E3EE416-E595-4AB2-ABE8-F69FE809D293}" srcOrd="4" destOrd="0" presId="urn:microsoft.com/office/officeart/2005/8/layout/hProcess4#2"/>
    <dgm:cxn modelId="{2CF295C9-E074-4A18-AE6A-89EF5DFA4808}" type="presParOf" srcId="{EB2E26EA-FFEE-447C-B6C8-C86753012FEA}" destId="{F5F371C8-8670-4C1C-B59B-DED588103D29}" srcOrd="5" destOrd="0" presId="urn:microsoft.com/office/officeart/2005/8/layout/hProcess4#2"/>
    <dgm:cxn modelId="{C9951D5A-099E-46C7-A541-600750A40B2A}" type="presParOf" srcId="{EB2E26EA-FFEE-447C-B6C8-C86753012FEA}" destId="{27597562-95DD-4106-AE00-C7AEB51A1D6C}" srcOrd="6" destOrd="0" presId="urn:microsoft.com/office/officeart/2005/8/layout/hProcess4#2"/>
    <dgm:cxn modelId="{D6CD5650-1E3F-4A3D-BACA-1877AF7EE208}" type="presParOf" srcId="{27597562-95DD-4106-AE00-C7AEB51A1D6C}" destId="{3B869F70-2B49-4C8A-90DD-6D160966129B}" srcOrd="0" destOrd="0" presId="urn:microsoft.com/office/officeart/2005/8/layout/hProcess4#2"/>
    <dgm:cxn modelId="{F0414ADE-6531-483D-94E7-FAC2116B2B28}" type="presParOf" srcId="{27597562-95DD-4106-AE00-C7AEB51A1D6C}" destId="{CF137FF2-5E0B-4DD5-AE14-560E2B185C2F}" srcOrd="1" destOrd="0" presId="urn:microsoft.com/office/officeart/2005/8/layout/hProcess4#2"/>
    <dgm:cxn modelId="{9842DF20-38C6-4166-B3AB-846C0E46C1E6}" type="presParOf" srcId="{27597562-95DD-4106-AE00-C7AEB51A1D6C}" destId="{F9D5868F-0DD6-4B8C-8FE2-4609E5C56BFF}" srcOrd="2" destOrd="0" presId="urn:microsoft.com/office/officeart/2005/8/layout/hProcess4#2"/>
    <dgm:cxn modelId="{D8884E4C-2245-409E-8C83-DC1AD0C7E4D3}" type="presParOf" srcId="{27597562-95DD-4106-AE00-C7AEB51A1D6C}" destId="{5108723B-E04B-4BDF-98E1-569F86A98E73}" srcOrd="3" destOrd="0" presId="urn:microsoft.com/office/officeart/2005/8/layout/hProcess4#2"/>
    <dgm:cxn modelId="{0613C27A-AAD9-409C-8445-F483E3696BFE}" type="presParOf" srcId="{27597562-95DD-4106-AE00-C7AEB51A1D6C}" destId="{8A977982-3E9B-45C9-BA7F-C57B66A682E4}" srcOrd="4" destOrd="0" presId="urn:microsoft.com/office/officeart/2005/8/layout/hProcess4#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EAE50D-F397-4F80-9395-72B51F02558C}" type="doc">
      <dgm:prSet loTypeId="urn:microsoft.com/office/officeart/2005/8/layout/hProcess4#2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CN" altLang="en-US"/>
        </a:p>
      </dgm:t>
    </dgm:pt>
    <dgm:pt modelId="{89F05AF9-7919-435E-94F8-8D4F6E2FAEEF}">
      <dgm:prSet phldrT="[文本]"/>
      <dgm:spPr/>
      <dgm:t>
        <a:bodyPr/>
        <a:lstStyle/>
        <a:p>
          <a:r>
            <a:rPr lang="en-US" altLang="zh-CN" dirty="0">
              <a:latin typeface="微软雅黑" panose="020B0503020204020204" pitchFamily="34" charset="-122"/>
              <a:ea typeface="微软雅黑" panose="020B0503020204020204" pitchFamily="34" charset="-122"/>
            </a:rPr>
            <a:t>Offline Events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8E8AF3C-CEFB-4A45-8507-50B3A22C0205}" type="parTrans" cxnId="{4BAFFBC3-72D6-4BD3-AA9B-BA15EDDA089B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E07DB2B-A91E-4234-81C8-71980D602348}" type="sibTrans" cxnId="{4BAFFBC3-72D6-4BD3-AA9B-BA15EDDA089B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601E406-D65D-4ED0-925E-066B35C1C3D3}">
      <dgm:prSet phldrT="[文本]"/>
      <dgm:spPr/>
      <dgm:t>
        <a:bodyPr/>
        <a:lstStyle/>
        <a:p>
          <a:r>
            <a:rPr lang="en-US" altLang="zh-CN" dirty="0">
              <a:latin typeface="微软雅黑" panose="020B0503020204020204" pitchFamily="34" charset="-122"/>
              <a:ea typeface="微软雅黑" panose="020B0503020204020204" pitchFamily="34" charset="-122"/>
            </a:rPr>
            <a:t>Invite Clients to Offline Matchmaking Conference, Forums and Exhibitions.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D740130-2D2E-4B73-9CE9-D34713C6176D}" type="parTrans" cxnId="{D6A29A06-6896-4E36-8B53-7AB127C838D9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B11CB0A-1987-4708-889E-618C86077208}" type="sibTrans" cxnId="{D6A29A06-6896-4E36-8B53-7AB127C838D9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F84E084-81D0-4329-B90A-D639953E09D7}">
      <dgm:prSet phldrT="[文本]"/>
      <dgm:spPr/>
      <dgm:t>
        <a:bodyPr/>
        <a:lstStyle/>
        <a:p>
          <a:r>
            <a:rPr lang="en-US" altLang="zh-CN" dirty="0">
              <a:latin typeface="微软雅黑" panose="020B0503020204020204" pitchFamily="34" charset="-122"/>
              <a:ea typeface="微软雅黑" panose="020B0503020204020204" pitchFamily="34" charset="-122"/>
            </a:rPr>
            <a:t>Sign in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F93CB25-2BA3-40F3-AD31-A6367B5F5522}" type="parTrans" cxnId="{2E5320AE-D9F0-41F6-B9CB-F9A8104ED0A2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92435A3-89D3-4E6F-90AD-F831FF8CA19D}" type="sibTrans" cxnId="{2E5320AE-D9F0-41F6-B9CB-F9A8104ED0A2}">
      <dgm:prSet/>
      <dgm:spPr>
        <a:solidFill>
          <a:schemeClr val="accent5"/>
        </a:solidFill>
      </dgm:spPr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C387D2F-F41B-405E-84BB-8B2242F8B9C8}">
      <dgm:prSet phldrT="[文本]"/>
      <dgm:spPr/>
      <dgm:t>
        <a:bodyPr/>
        <a:lstStyle/>
        <a:p>
          <a:r>
            <a:rPr lang="en-US" altLang="zh-CN" dirty="0">
              <a:latin typeface="微软雅黑" panose="020B0503020204020204" pitchFamily="34" charset="-122"/>
              <a:ea typeface="微软雅黑" panose="020B0503020204020204" pitchFamily="34" charset="-122"/>
            </a:rPr>
            <a:t>Scan QR Code to Sign up 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4FC5E98-C404-4B1D-B1BE-5B40AB17BB91}" type="parTrans" cxnId="{04E8F41E-DF6E-4ED6-B4F8-6872FDDABE54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4DC6A1B-CBEC-4BAC-B009-D8553B1ED240}" type="sibTrans" cxnId="{04E8F41E-DF6E-4ED6-B4F8-6872FDDABE54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88CC54A-C466-4439-AB99-6688A238E7C0}">
      <dgm:prSet phldrT="[文本]"/>
      <dgm:spPr/>
      <dgm:t>
        <a:bodyPr/>
        <a:lstStyle/>
        <a:p>
          <a:r>
            <a:rPr lang="en-US" altLang="zh-CN" dirty="0">
              <a:latin typeface="微软雅黑" panose="020B0503020204020204" pitchFamily="34" charset="-122"/>
              <a:ea typeface="微软雅黑" panose="020B0503020204020204" pitchFamily="34" charset="-122"/>
            </a:rPr>
            <a:t>Face to Face Talks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E9A15E6-BA24-4D64-A0FF-D62B0352F467}" type="parTrans" cxnId="{5021B142-7223-4B98-AFD3-BE81391479AC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B0241A1-C943-41EA-BBA4-0B3561670F23}" type="sibTrans" cxnId="{5021B142-7223-4B98-AFD3-BE81391479AC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613D6C4-D2E7-4FD4-8CC0-9C53A756A552}">
      <dgm:prSet phldrT="[文本]" custT="1"/>
      <dgm:spPr/>
      <dgm:t>
        <a:bodyPr/>
        <a:lstStyle/>
        <a:p>
          <a:r>
            <a:rPr lang="en-US" altLang="zh-CN" sz="800" dirty="0">
              <a:latin typeface="微软雅黑" panose="020B0503020204020204" pitchFamily="34" charset="-122"/>
              <a:ea typeface="微软雅黑" panose="020B0503020204020204" pitchFamily="34" charset="-122"/>
            </a:rPr>
            <a:t>F2F Business meetings according to Online Arrangements</a:t>
          </a:r>
          <a:endParaRPr lang="zh-CN" altLang="en-US" sz="8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097A717-A605-414B-AD9D-85EF65A40DD9}" type="parTrans" cxnId="{502E1383-EF26-4F16-AAA1-954CE5EF7BEF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C011B96-DF48-4C59-B4AA-7CCC37F5B429}" type="sibTrans" cxnId="{502E1383-EF26-4F16-AAA1-954CE5EF7BEF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8BEACFF-FECB-4F5F-9629-2339E2BCE258}" type="pres">
      <dgm:prSet presAssocID="{C4EAE50D-F397-4F80-9395-72B51F02558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0D5AAB-F6F4-4D9D-89F4-58CABA1F9305}" type="pres">
      <dgm:prSet presAssocID="{C4EAE50D-F397-4F80-9395-72B51F02558C}" presName="tSp" presStyleCnt="0"/>
      <dgm:spPr/>
    </dgm:pt>
    <dgm:pt modelId="{D135961F-CA9C-4DCC-8CB4-8E6BB99637E7}" type="pres">
      <dgm:prSet presAssocID="{C4EAE50D-F397-4F80-9395-72B51F02558C}" presName="bSp" presStyleCnt="0"/>
      <dgm:spPr/>
    </dgm:pt>
    <dgm:pt modelId="{EB2E26EA-FFEE-447C-B6C8-C86753012FEA}" type="pres">
      <dgm:prSet presAssocID="{C4EAE50D-F397-4F80-9395-72B51F02558C}" presName="process" presStyleCnt="0"/>
      <dgm:spPr/>
    </dgm:pt>
    <dgm:pt modelId="{1ACE036A-3019-4C60-AA86-00BABE297CBE}" type="pres">
      <dgm:prSet presAssocID="{89F05AF9-7919-435E-94F8-8D4F6E2FAEEF}" presName="composite1" presStyleCnt="0"/>
      <dgm:spPr/>
    </dgm:pt>
    <dgm:pt modelId="{7978FB42-42BE-4373-8FDB-50CC5D40DBEC}" type="pres">
      <dgm:prSet presAssocID="{89F05AF9-7919-435E-94F8-8D4F6E2FAEEF}" presName="dummyNode1" presStyleLbl="node1" presStyleIdx="0" presStyleCnt="3"/>
      <dgm:spPr/>
    </dgm:pt>
    <dgm:pt modelId="{B0228513-4944-4C66-8204-4E1F735EFC02}" type="pres">
      <dgm:prSet presAssocID="{89F05AF9-7919-435E-94F8-8D4F6E2FAEEF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36E3BC-81F3-4F64-AFD5-461BAB42AFE8}" type="pres">
      <dgm:prSet presAssocID="{89F05AF9-7919-435E-94F8-8D4F6E2FAEEF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456130-E89B-4324-89E6-A0EE50F833FE}" type="pres">
      <dgm:prSet presAssocID="{89F05AF9-7919-435E-94F8-8D4F6E2FAEEF}" presName="parentNode1" presStyleLbl="node1" presStyleIdx="0" presStyleCnt="3" custScaleX="115527" custLinFactNeighborX="631" custLinFactNeighborY="-921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A01EB8-4C0F-433F-9D57-975AA7E6562B}" type="pres">
      <dgm:prSet presAssocID="{89F05AF9-7919-435E-94F8-8D4F6E2FAEEF}" presName="connSite1" presStyleCnt="0"/>
      <dgm:spPr/>
    </dgm:pt>
    <dgm:pt modelId="{377C01A6-69BC-4070-8287-6ACB85F7255D}" type="pres">
      <dgm:prSet presAssocID="{6E07DB2B-A91E-4234-81C8-71980D602348}" presName="Name9" presStyleLbl="sibTrans2D1" presStyleIdx="0" presStyleCnt="2"/>
      <dgm:spPr/>
      <dgm:t>
        <a:bodyPr/>
        <a:lstStyle/>
        <a:p>
          <a:endParaRPr lang="en-US"/>
        </a:p>
      </dgm:t>
    </dgm:pt>
    <dgm:pt modelId="{9F4F21F9-2D76-4A14-94D0-A028E06ABFA1}" type="pres">
      <dgm:prSet presAssocID="{0F84E084-81D0-4329-B90A-D639953E09D7}" presName="composite2" presStyleCnt="0"/>
      <dgm:spPr/>
    </dgm:pt>
    <dgm:pt modelId="{08EC843D-FF88-4752-B89C-65BB33DB0F77}" type="pres">
      <dgm:prSet presAssocID="{0F84E084-81D0-4329-B90A-D639953E09D7}" presName="dummyNode2" presStyleLbl="node1" presStyleIdx="0" presStyleCnt="3"/>
      <dgm:spPr/>
    </dgm:pt>
    <dgm:pt modelId="{65ED521E-8BF7-4C05-8B98-E8166D3B8E9F}" type="pres">
      <dgm:prSet presAssocID="{0F84E084-81D0-4329-B90A-D639953E09D7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8A8E6E-208D-437C-A409-373329B3A36B}" type="pres">
      <dgm:prSet presAssocID="{0F84E084-81D0-4329-B90A-D639953E09D7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1D2067-3B1A-49B5-9B9D-839814A696CC}" type="pres">
      <dgm:prSet presAssocID="{0F84E084-81D0-4329-B90A-D639953E09D7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5357CB-1E9F-48E8-B48C-BCAE0427FCEE}" type="pres">
      <dgm:prSet presAssocID="{0F84E084-81D0-4329-B90A-D639953E09D7}" presName="connSite2" presStyleCnt="0"/>
      <dgm:spPr/>
    </dgm:pt>
    <dgm:pt modelId="{69925E18-12CE-4BDD-BFF0-24A652374C2A}" type="pres">
      <dgm:prSet presAssocID="{F92435A3-89D3-4E6F-90AD-F831FF8CA19D}" presName="Name18" presStyleLbl="sibTrans2D1" presStyleIdx="1" presStyleCnt="2"/>
      <dgm:spPr/>
      <dgm:t>
        <a:bodyPr/>
        <a:lstStyle/>
        <a:p>
          <a:endParaRPr lang="en-US"/>
        </a:p>
      </dgm:t>
    </dgm:pt>
    <dgm:pt modelId="{24635C58-BB91-4BD4-B1B4-10AE2DC9216B}" type="pres">
      <dgm:prSet presAssocID="{388CC54A-C466-4439-AB99-6688A238E7C0}" presName="composite1" presStyleCnt="0"/>
      <dgm:spPr/>
    </dgm:pt>
    <dgm:pt modelId="{C597C2F7-D587-49A8-A487-9E7586263CBF}" type="pres">
      <dgm:prSet presAssocID="{388CC54A-C466-4439-AB99-6688A238E7C0}" presName="dummyNode1" presStyleLbl="node1" presStyleIdx="1" presStyleCnt="3"/>
      <dgm:spPr/>
    </dgm:pt>
    <dgm:pt modelId="{920C4281-AF60-464A-AB48-6AD6D3524589}" type="pres">
      <dgm:prSet presAssocID="{388CC54A-C466-4439-AB99-6688A238E7C0}" presName="childNode1" presStyleLbl="bgAcc1" presStyleIdx="2" presStyleCnt="3" custScaleX="1183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AFF20F-A0E6-4872-B62B-AE4D65706BDF}" type="pres">
      <dgm:prSet presAssocID="{388CC54A-C466-4439-AB99-6688A238E7C0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11C420-37FE-487B-A8F4-E0C43BA2DD44}" type="pres">
      <dgm:prSet presAssocID="{388CC54A-C466-4439-AB99-6688A238E7C0}" presName="parentNode1" presStyleLbl="node1" presStyleIdx="2" presStyleCnt="3" custScaleX="1032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3EE416-E595-4AB2-ABE8-F69FE809D293}" type="pres">
      <dgm:prSet presAssocID="{388CC54A-C466-4439-AB99-6688A238E7C0}" presName="connSite1" presStyleCnt="0"/>
      <dgm:spPr/>
    </dgm:pt>
  </dgm:ptLst>
  <dgm:cxnLst>
    <dgm:cxn modelId="{11B185A8-C57E-4B12-AC96-AC65206E14F8}" type="presOf" srcId="{5613D6C4-D2E7-4FD4-8CC0-9C53A756A552}" destId="{920C4281-AF60-464A-AB48-6AD6D3524589}" srcOrd="0" destOrd="0" presId="urn:microsoft.com/office/officeart/2005/8/layout/hProcess4#2"/>
    <dgm:cxn modelId="{4984E2FB-9E1C-4266-8239-E915B39701E2}" type="presOf" srcId="{C4EAE50D-F397-4F80-9395-72B51F02558C}" destId="{F8BEACFF-FECB-4F5F-9629-2339E2BCE258}" srcOrd="0" destOrd="0" presId="urn:microsoft.com/office/officeart/2005/8/layout/hProcess4#2"/>
    <dgm:cxn modelId="{1F8AEBD4-F0ED-4ABC-9920-1F484B7CDF88}" type="presOf" srcId="{89F05AF9-7919-435E-94F8-8D4F6E2FAEEF}" destId="{11456130-E89B-4324-89E6-A0EE50F833FE}" srcOrd="0" destOrd="0" presId="urn:microsoft.com/office/officeart/2005/8/layout/hProcess4#2"/>
    <dgm:cxn modelId="{93EDB220-0188-4B2C-8BF0-C19DF7719B7C}" type="presOf" srcId="{F92435A3-89D3-4E6F-90AD-F831FF8CA19D}" destId="{69925E18-12CE-4BDD-BFF0-24A652374C2A}" srcOrd="0" destOrd="0" presId="urn:microsoft.com/office/officeart/2005/8/layout/hProcess4#2"/>
    <dgm:cxn modelId="{4BAFFBC3-72D6-4BD3-AA9B-BA15EDDA089B}" srcId="{C4EAE50D-F397-4F80-9395-72B51F02558C}" destId="{89F05AF9-7919-435E-94F8-8D4F6E2FAEEF}" srcOrd="0" destOrd="0" parTransId="{C8E8AF3C-CEFB-4A45-8507-50B3A22C0205}" sibTransId="{6E07DB2B-A91E-4234-81C8-71980D602348}"/>
    <dgm:cxn modelId="{04E8F41E-DF6E-4ED6-B4F8-6872FDDABE54}" srcId="{0F84E084-81D0-4329-B90A-D639953E09D7}" destId="{9C387D2F-F41B-405E-84BB-8B2242F8B9C8}" srcOrd="0" destOrd="0" parTransId="{54FC5E98-C404-4B1D-B1BE-5B40AB17BB91}" sibTransId="{E4DC6A1B-CBEC-4BAC-B009-D8553B1ED240}"/>
    <dgm:cxn modelId="{23FC62A4-67C3-4AB8-B4CD-A15858B70AB8}" type="presOf" srcId="{9C387D2F-F41B-405E-84BB-8B2242F8B9C8}" destId="{EB8A8E6E-208D-437C-A409-373329B3A36B}" srcOrd="1" destOrd="0" presId="urn:microsoft.com/office/officeart/2005/8/layout/hProcess4#2"/>
    <dgm:cxn modelId="{D6A29A06-6896-4E36-8B53-7AB127C838D9}" srcId="{89F05AF9-7919-435E-94F8-8D4F6E2FAEEF}" destId="{4601E406-D65D-4ED0-925E-066B35C1C3D3}" srcOrd="0" destOrd="0" parTransId="{4D740130-2D2E-4B73-9CE9-D34713C6176D}" sibTransId="{1B11CB0A-1987-4708-889E-618C86077208}"/>
    <dgm:cxn modelId="{50A94DAD-2106-4D89-A639-531855B76D37}" type="presOf" srcId="{4601E406-D65D-4ED0-925E-066B35C1C3D3}" destId="{B236E3BC-81F3-4F64-AFD5-461BAB42AFE8}" srcOrd="1" destOrd="0" presId="urn:microsoft.com/office/officeart/2005/8/layout/hProcess4#2"/>
    <dgm:cxn modelId="{1BBE80F2-9DFF-46C4-9C24-1B2763B71847}" type="presOf" srcId="{4601E406-D65D-4ED0-925E-066B35C1C3D3}" destId="{B0228513-4944-4C66-8204-4E1F735EFC02}" srcOrd="0" destOrd="0" presId="urn:microsoft.com/office/officeart/2005/8/layout/hProcess4#2"/>
    <dgm:cxn modelId="{0EAB3A77-B595-4BE4-B7C3-D4054D7B4BB6}" type="presOf" srcId="{5613D6C4-D2E7-4FD4-8CC0-9C53A756A552}" destId="{1DAFF20F-A0E6-4872-B62B-AE4D65706BDF}" srcOrd="1" destOrd="0" presId="urn:microsoft.com/office/officeart/2005/8/layout/hProcess4#2"/>
    <dgm:cxn modelId="{E7D71DCA-2C64-4E3C-89AF-549D1D9B349D}" type="presOf" srcId="{0F84E084-81D0-4329-B90A-D639953E09D7}" destId="{B61D2067-3B1A-49B5-9B9D-839814A696CC}" srcOrd="0" destOrd="0" presId="urn:microsoft.com/office/officeart/2005/8/layout/hProcess4#2"/>
    <dgm:cxn modelId="{EE74F334-ADED-49D3-B2A3-BBEBE5323B7B}" type="presOf" srcId="{388CC54A-C466-4439-AB99-6688A238E7C0}" destId="{D011C420-37FE-487B-A8F4-E0C43BA2DD44}" srcOrd="0" destOrd="0" presId="urn:microsoft.com/office/officeart/2005/8/layout/hProcess4#2"/>
    <dgm:cxn modelId="{5021B142-7223-4B98-AFD3-BE81391479AC}" srcId="{C4EAE50D-F397-4F80-9395-72B51F02558C}" destId="{388CC54A-C466-4439-AB99-6688A238E7C0}" srcOrd="2" destOrd="0" parTransId="{CE9A15E6-BA24-4D64-A0FF-D62B0352F467}" sibTransId="{AB0241A1-C943-41EA-BBA4-0B3561670F23}"/>
    <dgm:cxn modelId="{231E1B97-40AE-417F-9DB5-A2D965A85466}" type="presOf" srcId="{9C387D2F-F41B-405E-84BB-8B2242F8B9C8}" destId="{65ED521E-8BF7-4C05-8B98-E8166D3B8E9F}" srcOrd="0" destOrd="0" presId="urn:microsoft.com/office/officeart/2005/8/layout/hProcess4#2"/>
    <dgm:cxn modelId="{502E1383-EF26-4F16-AAA1-954CE5EF7BEF}" srcId="{388CC54A-C466-4439-AB99-6688A238E7C0}" destId="{5613D6C4-D2E7-4FD4-8CC0-9C53A756A552}" srcOrd="0" destOrd="0" parTransId="{2097A717-A605-414B-AD9D-85EF65A40DD9}" sibTransId="{6C011B96-DF48-4C59-B4AA-7CCC37F5B429}"/>
    <dgm:cxn modelId="{2E5320AE-D9F0-41F6-B9CB-F9A8104ED0A2}" srcId="{C4EAE50D-F397-4F80-9395-72B51F02558C}" destId="{0F84E084-81D0-4329-B90A-D639953E09D7}" srcOrd="1" destOrd="0" parTransId="{2F93CB25-2BA3-40F3-AD31-A6367B5F5522}" sibTransId="{F92435A3-89D3-4E6F-90AD-F831FF8CA19D}"/>
    <dgm:cxn modelId="{5E40E62A-83CE-489C-B454-DF00C783D7EE}" type="presOf" srcId="{6E07DB2B-A91E-4234-81C8-71980D602348}" destId="{377C01A6-69BC-4070-8287-6ACB85F7255D}" srcOrd="0" destOrd="0" presId="urn:microsoft.com/office/officeart/2005/8/layout/hProcess4#2"/>
    <dgm:cxn modelId="{74604F37-91E4-48AD-8DED-E6B8E1BE3A06}" type="presParOf" srcId="{F8BEACFF-FECB-4F5F-9629-2339E2BCE258}" destId="{9C0D5AAB-F6F4-4D9D-89F4-58CABA1F9305}" srcOrd="0" destOrd="0" presId="urn:microsoft.com/office/officeart/2005/8/layout/hProcess4#2"/>
    <dgm:cxn modelId="{478C986F-F4CD-461F-8BCF-5B22BB9B94C7}" type="presParOf" srcId="{F8BEACFF-FECB-4F5F-9629-2339E2BCE258}" destId="{D135961F-CA9C-4DCC-8CB4-8E6BB99637E7}" srcOrd="1" destOrd="0" presId="urn:microsoft.com/office/officeart/2005/8/layout/hProcess4#2"/>
    <dgm:cxn modelId="{6E81F13B-C6C8-4226-A161-D90013255E00}" type="presParOf" srcId="{F8BEACFF-FECB-4F5F-9629-2339E2BCE258}" destId="{EB2E26EA-FFEE-447C-B6C8-C86753012FEA}" srcOrd="2" destOrd="0" presId="urn:microsoft.com/office/officeart/2005/8/layout/hProcess4#2"/>
    <dgm:cxn modelId="{60E9298A-F059-47AA-9C30-08E7ED47AF1D}" type="presParOf" srcId="{EB2E26EA-FFEE-447C-B6C8-C86753012FEA}" destId="{1ACE036A-3019-4C60-AA86-00BABE297CBE}" srcOrd="0" destOrd="0" presId="urn:microsoft.com/office/officeart/2005/8/layout/hProcess4#2"/>
    <dgm:cxn modelId="{C941FE0D-97E1-432D-BCCB-AA80D514231F}" type="presParOf" srcId="{1ACE036A-3019-4C60-AA86-00BABE297CBE}" destId="{7978FB42-42BE-4373-8FDB-50CC5D40DBEC}" srcOrd="0" destOrd="0" presId="urn:microsoft.com/office/officeart/2005/8/layout/hProcess4#2"/>
    <dgm:cxn modelId="{DB828A77-E88D-43A1-A863-80BBDC96C67A}" type="presParOf" srcId="{1ACE036A-3019-4C60-AA86-00BABE297CBE}" destId="{B0228513-4944-4C66-8204-4E1F735EFC02}" srcOrd="1" destOrd="0" presId="urn:microsoft.com/office/officeart/2005/8/layout/hProcess4#2"/>
    <dgm:cxn modelId="{EBA03E05-696B-4682-80AD-E9DC18602E02}" type="presParOf" srcId="{1ACE036A-3019-4C60-AA86-00BABE297CBE}" destId="{B236E3BC-81F3-4F64-AFD5-461BAB42AFE8}" srcOrd="2" destOrd="0" presId="urn:microsoft.com/office/officeart/2005/8/layout/hProcess4#2"/>
    <dgm:cxn modelId="{E1FD23EA-4A13-4641-86EE-1CD06AA878C7}" type="presParOf" srcId="{1ACE036A-3019-4C60-AA86-00BABE297CBE}" destId="{11456130-E89B-4324-89E6-A0EE50F833FE}" srcOrd="3" destOrd="0" presId="urn:microsoft.com/office/officeart/2005/8/layout/hProcess4#2"/>
    <dgm:cxn modelId="{D3DE06B6-0A5A-48C8-A7C5-211A97565E83}" type="presParOf" srcId="{1ACE036A-3019-4C60-AA86-00BABE297CBE}" destId="{CCA01EB8-4C0F-433F-9D57-975AA7E6562B}" srcOrd="4" destOrd="0" presId="urn:microsoft.com/office/officeart/2005/8/layout/hProcess4#2"/>
    <dgm:cxn modelId="{334DD196-E39C-4E96-A06B-923016B36029}" type="presParOf" srcId="{EB2E26EA-FFEE-447C-B6C8-C86753012FEA}" destId="{377C01A6-69BC-4070-8287-6ACB85F7255D}" srcOrd="1" destOrd="0" presId="urn:microsoft.com/office/officeart/2005/8/layout/hProcess4#2"/>
    <dgm:cxn modelId="{828C0F4F-25B5-4A6B-A7AF-8F915C163849}" type="presParOf" srcId="{EB2E26EA-FFEE-447C-B6C8-C86753012FEA}" destId="{9F4F21F9-2D76-4A14-94D0-A028E06ABFA1}" srcOrd="2" destOrd="0" presId="urn:microsoft.com/office/officeart/2005/8/layout/hProcess4#2"/>
    <dgm:cxn modelId="{954DA61F-668F-4224-8C6A-4E5082D233AE}" type="presParOf" srcId="{9F4F21F9-2D76-4A14-94D0-A028E06ABFA1}" destId="{08EC843D-FF88-4752-B89C-65BB33DB0F77}" srcOrd="0" destOrd="0" presId="urn:microsoft.com/office/officeart/2005/8/layout/hProcess4#2"/>
    <dgm:cxn modelId="{0C023E76-C2E7-4E81-8C7E-CF7A5AF0C1D8}" type="presParOf" srcId="{9F4F21F9-2D76-4A14-94D0-A028E06ABFA1}" destId="{65ED521E-8BF7-4C05-8B98-E8166D3B8E9F}" srcOrd="1" destOrd="0" presId="urn:microsoft.com/office/officeart/2005/8/layout/hProcess4#2"/>
    <dgm:cxn modelId="{0D40A58F-4255-4E59-998F-424B868AF5B2}" type="presParOf" srcId="{9F4F21F9-2D76-4A14-94D0-A028E06ABFA1}" destId="{EB8A8E6E-208D-437C-A409-373329B3A36B}" srcOrd="2" destOrd="0" presId="urn:microsoft.com/office/officeart/2005/8/layout/hProcess4#2"/>
    <dgm:cxn modelId="{810DD673-F1CD-4BF4-A602-D5FB7FD02305}" type="presParOf" srcId="{9F4F21F9-2D76-4A14-94D0-A028E06ABFA1}" destId="{B61D2067-3B1A-49B5-9B9D-839814A696CC}" srcOrd="3" destOrd="0" presId="urn:microsoft.com/office/officeart/2005/8/layout/hProcess4#2"/>
    <dgm:cxn modelId="{EFF45BAD-80DA-4759-97E4-EBBE12F62C48}" type="presParOf" srcId="{9F4F21F9-2D76-4A14-94D0-A028E06ABFA1}" destId="{2A5357CB-1E9F-48E8-B48C-BCAE0427FCEE}" srcOrd="4" destOrd="0" presId="urn:microsoft.com/office/officeart/2005/8/layout/hProcess4#2"/>
    <dgm:cxn modelId="{437D7A4C-E43C-4714-A54E-04CE97CADE70}" type="presParOf" srcId="{EB2E26EA-FFEE-447C-B6C8-C86753012FEA}" destId="{69925E18-12CE-4BDD-BFF0-24A652374C2A}" srcOrd="3" destOrd="0" presId="urn:microsoft.com/office/officeart/2005/8/layout/hProcess4#2"/>
    <dgm:cxn modelId="{CF4624F6-6E61-49BC-B294-F89B9FE0315A}" type="presParOf" srcId="{EB2E26EA-FFEE-447C-B6C8-C86753012FEA}" destId="{24635C58-BB91-4BD4-B1B4-10AE2DC9216B}" srcOrd="4" destOrd="0" presId="urn:microsoft.com/office/officeart/2005/8/layout/hProcess4#2"/>
    <dgm:cxn modelId="{B3B4E276-FDE0-47B4-B5AC-2F2F9B27AFC9}" type="presParOf" srcId="{24635C58-BB91-4BD4-B1B4-10AE2DC9216B}" destId="{C597C2F7-D587-49A8-A487-9E7586263CBF}" srcOrd="0" destOrd="0" presId="urn:microsoft.com/office/officeart/2005/8/layout/hProcess4#2"/>
    <dgm:cxn modelId="{0044BA99-B174-4889-9F9F-C4A66B666DCC}" type="presParOf" srcId="{24635C58-BB91-4BD4-B1B4-10AE2DC9216B}" destId="{920C4281-AF60-464A-AB48-6AD6D3524589}" srcOrd="1" destOrd="0" presId="urn:microsoft.com/office/officeart/2005/8/layout/hProcess4#2"/>
    <dgm:cxn modelId="{9F1CDF82-B7E5-4C0B-9440-FD8AB5EB1CFE}" type="presParOf" srcId="{24635C58-BB91-4BD4-B1B4-10AE2DC9216B}" destId="{1DAFF20F-A0E6-4872-B62B-AE4D65706BDF}" srcOrd="2" destOrd="0" presId="urn:microsoft.com/office/officeart/2005/8/layout/hProcess4#2"/>
    <dgm:cxn modelId="{FD556B74-BB9D-4B80-9AB3-B22AED11E046}" type="presParOf" srcId="{24635C58-BB91-4BD4-B1B4-10AE2DC9216B}" destId="{D011C420-37FE-487B-A8F4-E0C43BA2DD44}" srcOrd="3" destOrd="0" presId="urn:microsoft.com/office/officeart/2005/8/layout/hProcess4#2"/>
    <dgm:cxn modelId="{437DB4DF-9EE6-499A-B59D-67528CEA3DE2}" type="presParOf" srcId="{24635C58-BB91-4BD4-B1B4-10AE2DC9216B}" destId="{9E3EE416-E595-4AB2-ABE8-F69FE809D293}" srcOrd="4" destOrd="0" presId="urn:microsoft.com/office/officeart/2005/8/layout/hProcess4#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F2933C-A5F8-4D6D-8EE1-4294B515ACCC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zh-CN" altLang="en-US"/>
        </a:p>
      </dgm:t>
    </dgm:pt>
    <dgm:pt modelId="{6199751C-2970-414D-BB81-9E75ECE25141}">
      <dgm:prSet phldrT="[文本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1"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rPr>
            <a:t>15,000 branches and 350,000 employees, providing financial services to over 400 million individuals and 5 million corporates</a:t>
          </a:r>
          <a:endParaRPr lang="zh-CN" altLang="en-US" sz="1000" b="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75A29F4-8DA4-4C43-90B1-727998B1C301}" type="parTrans" cxnId="{683E1243-F1AE-40E1-9E95-040B012F0CC7}">
      <dgm:prSet/>
      <dgm:spPr/>
      <dgm:t>
        <a:bodyPr/>
        <a:lstStyle/>
        <a:p>
          <a:endParaRPr lang="zh-CN" altLang="en-US" sz="1000" b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09844DA-387E-41F3-AF63-043766CF7763}" type="sibTrans" cxnId="{683E1243-F1AE-40E1-9E95-040B012F0CC7}">
      <dgm:prSet/>
      <dgm:spPr/>
      <dgm:t>
        <a:bodyPr/>
        <a:lstStyle/>
        <a:p>
          <a:endParaRPr lang="zh-CN" altLang="en-US" sz="1000" b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546FAD1-A082-46C0-AA93-5B2B85D76DD0}">
      <dgm:prSet phldrT="[文本]" custT="1"/>
      <dgm:spPr/>
      <dgm:t>
        <a:bodyPr/>
        <a:lstStyle/>
        <a:p>
          <a:pPr>
            <a:spcAft>
              <a:spcPts val="0"/>
            </a:spcAft>
          </a:pPr>
          <a:r>
            <a:rPr lang="en-US" altLang="zh-CN" sz="1000" b="0" dirty="0">
              <a:latin typeface="微软雅黑" panose="020B0503020204020204" pitchFamily="34" charset="-122"/>
              <a:ea typeface="微软雅黑" panose="020B0503020204020204" pitchFamily="34" charset="-122"/>
            </a:rPr>
            <a:t>Inclusive Finance balance exceeded 631 billion yuan, ranking 1</a:t>
          </a:r>
          <a:r>
            <a:rPr lang="en-US" altLang="zh-CN" sz="1000" b="0" baseline="30000" dirty="0">
              <a:latin typeface="微软雅黑" panose="020B0503020204020204" pitchFamily="34" charset="-122"/>
              <a:ea typeface="微软雅黑" panose="020B0503020204020204" pitchFamily="34" charset="-122"/>
            </a:rPr>
            <a:t>st</a:t>
          </a:r>
          <a:r>
            <a:rPr lang="en-US" altLang="zh-CN" sz="1000" b="0" dirty="0">
              <a:latin typeface="微软雅黑" panose="020B0503020204020204" pitchFamily="34" charset="-122"/>
              <a:ea typeface="微软雅黑" panose="020B0503020204020204" pitchFamily="34" charset="-122"/>
            </a:rPr>
            <a:t> among peers with an increase of 50.78%.</a:t>
          </a:r>
        </a:p>
        <a:p>
          <a:pPr>
            <a:spcAft>
              <a:spcPts val="0"/>
            </a:spcAft>
          </a:pPr>
          <a:r>
            <a:rPr lang="en-US" altLang="zh-CN" sz="1000" b="0" dirty="0">
              <a:latin typeface="微软雅黑" panose="020B0503020204020204" pitchFamily="34" charset="-122"/>
              <a:ea typeface="微软雅黑" panose="020B0503020204020204" pitchFamily="34" charset="-122"/>
            </a:rPr>
            <a:t>Innovate quick loan products to benefit 550,000 small and micro enterprises.</a:t>
          </a:r>
          <a:r>
            <a:rPr lang="zh-CN" altLang="en-US" sz="1000" b="0" dirty="0">
              <a:latin typeface="微软雅黑" panose="020B0503020204020204" pitchFamily="34" charset="-122"/>
              <a:ea typeface="微软雅黑" panose="020B0503020204020204" pitchFamily="34" charset="-122"/>
            </a:rPr>
            <a:t>。</a:t>
          </a:r>
        </a:p>
      </dgm:t>
    </dgm:pt>
    <dgm:pt modelId="{556D2AEF-3493-4764-B5A0-2482D7DC481B}" type="parTrans" cxnId="{EF0C9C08-75C6-4CD3-B851-F5416A8F0DDF}">
      <dgm:prSet/>
      <dgm:spPr/>
      <dgm:t>
        <a:bodyPr/>
        <a:lstStyle/>
        <a:p>
          <a:endParaRPr lang="zh-CN" altLang="en-US" sz="1000" b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D1C68BE-1B1E-4B5F-BADD-1DEE12FDF256}" type="sibTrans" cxnId="{EF0C9C08-75C6-4CD3-B851-F5416A8F0DDF}">
      <dgm:prSet/>
      <dgm:spPr/>
      <dgm:t>
        <a:bodyPr/>
        <a:lstStyle/>
        <a:p>
          <a:endParaRPr lang="zh-CN" altLang="en-US" sz="1000" b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978C575-5356-411F-9FA8-742D6A60FF6A}">
      <dgm:prSet phldrT="[文本]" custT="1"/>
      <dgm:spPr/>
      <dgm:t>
        <a:bodyPr/>
        <a:lstStyle/>
        <a:p>
          <a:r>
            <a:rPr lang="en-US" altLang="zh-CN" sz="1000" b="0" dirty="0">
              <a:latin typeface="微软雅黑" panose="020B0503020204020204" pitchFamily="34" charset="-122"/>
              <a:ea typeface="微软雅黑" panose="020B0503020204020204" pitchFamily="34" charset="-122"/>
            </a:rPr>
            <a:t>Support China’s strategy and major project construction. Total infrastructure loan balance amounted to 3.46 trillion yuan.</a:t>
          </a:r>
        </a:p>
      </dgm:t>
    </dgm:pt>
    <dgm:pt modelId="{6D102593-EB0E-41CB-A322-E08EA7586312}" type="parTrans" cxnId="{729956F6-9013-413F-A679-9F140E3A2906}">
      <dgm:prSet/>
      <dgm:spPr/>
      <dgm:t>
        <a:bodyPr/>
        <a:lstStyle/>
        <a:p>
          <a:endParaRPr lang="zh-CN" altLang="en-US" sz="1000" b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FBB6510-B7E1-44B3-B2A1-CC8EA313E872}" type="sibTrans" cxnId="{729956F6-9013-413F-A679-9F140E3A2906}">
      <dgm:prSet/>
      <dgm:spPr/>
      <dgm:t>
        <a:bodyPr/>
        <a:lstStyle/>
        <a:p>
          <a:endParaRPr lang="zh-CN" altLang="en-US" sz="1000" b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8394F2D-744F-4114-B5A5-0A09B3FE0EA5}">
      <dgm:prSet phldrT="[文本]" custT="1"/>
      <dgm:spPr/>
      <dgm:t>
        <a:bodyPr/>
        <a:lstStyle/>
        <a:p>
          <a:r>
            <a:rPr lang="en-US" altLang="zh-CN" sz="1000" b="0" dirty="0">
              <a:latin typeface="微软雅黑" panose="020B0503020204020204" pitchFamily="34" charset="-122"/>
              <a:ea typeface="微软雅黑" panose="020B0503020204020204" pitchFamily="34" charset="-122"/>
            </a:rPr>
            <a:t>Group Assets reached 23.22 trillion yuan,     4.96% YoY</a:t>
          </a:r>
        </a:p>
        <a:p>
          <a:r>
            <a:rPr lang="en-US" altLang="zh-CN" sz="1000" b="0" dirty="0">
              <a:latin typeface="微软雅黑" panose="020B0503020204020204" pitchFamily="34" charset="-122"/>
              <a:ea typeface="微软雅黑" panose="020B0503020204020204" pitchFamily="34" charset="-122"/>
            </a:rPr>
            <a:t>Net Profit 255.63 billion yuan,  </a:t>
          </a:r>
          <a:r>
            <a:rPr lang="zh-CN" altLang="en-US" sz="1000" b="0" dirty="0">
              <a:latin typeface="微软雅黑" panose="020B0503020204020204" pitchFamily="34" charset="-122"/>
              <a:ea typeface="微软雅黑" panose="020B0503020204020204" pitchFamily="34" charset="-122"/>
            </a:rPr>
            <a:t>  </a:t>
          </a:r>
          <a:r>
            <a:rPr lang="en-US" altLang="zh-CN" sz="1000" b="0" dirty="0">
              <a:latin typeface="微软雅黑" panose="020B0503020204020204" pitchFamily="34" charset="-122"/>
              <a:ea typeface="微软雅黑" panose="020B0503020204020204" pitchFamily="34" charset="-122"/>
            </a:rPr>
            <a:t>4.93% YoY</a:t>
          </a:r>
          <a:endParaRPr lang="zh-CN" altLang="en-US" sz="1000" b="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714E472-0189-49D2-A4FC-81451785A342}" type="parTrans" cxnId="{ADC16C5F-74A7-49B7-B5A5-423B540993D9}">
      <dgm:prSet/>
      <dgm:spPr/>
      <dgm:t>
        <a:bodyPr/>
        <a:lstStyle/>
        <a:p>
          <a:endParaRPr lang="zh-CN" altLang="en-US" sz="1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10AACB9-9F58-4BD4-BEA4-D1AB3EC9FB54}" type="sibTrans" cxnId="{ADC16C5F-74A7-49B7-B5A5-423B540993D9}">
      <dgm:prSet/>
      <dgm:spPr/>
      <dgm:t>
        <a:bodyPr/>
        <a:lstStyle/>
        <a:p>
          <a:endParaRPr lang="zh-CN" altLang="en-US" sz="1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009EB1B-6C8C-44D3-AE2B-DDD8ED3773A6}" type="pres">
      <dgm:prSet presAssocID="{D3F2933C-A5F8-4D6D-8EE1-4294B515ACC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F2BEE6A-7458-4B84-870E-18E98B6DD7B1}" type="pres">
      <dgm:prSet presAssocID="{D3F2933C-A5F8-4D6D-8EE1-4294B515ACCC}" presName="Name1" presStyleCnt="0"/>
      <dgm:spPr/>
    </dgm:pt>
    <dgm:pt modelId="{E4F98902-4460-4CF4-8CB7-F8615C9D8538}" type="pres">
      <dgm:prSet presAssocID="{D3F2933C-A5F8-4D6D-8EE1-4294B515ACCC}" presName="cycle" presStyleCnt="0"/>
      <dgm:spPr/>
    </dgm:pt>
    <dgm:pt modelId="{8873B923-C93C-4CB3-9CFA-9F5309F5B5F7}" type="pres">
      <dgm:prSet presAssocID="{D3F2933C-A5F8-4D6D-8EE1-4294B515ACCC}" presName="srcNode" presStyleLbl="node1" presStyleIdx="0" presStyleCnt="4"/>
      <dgm:spPr/>
    </dgm:pt>
    <dgm:pt modelId="{A377A03A-4744-4A49-86A5-9090267C131F}" type="pres">
      <dgm:prSet presAssocID="{D3F2933C-A5F8-4D6D-8EE1-4294B515ACCC}" presName="conn" presStyleLbl="parChTrans1D2" presStyleIdx="0" presStyleCnt="1"/>
      <dgm:spPr/>
      <dgm:t>
        <a:bodyPr/>
        <a:lstStyle/>
        <a:p>
          <a:endParaRPr lang="en-US"/>
        </a:p>
      </dgm:t>
    </dgm:pt>
    <dgm:pt modelId="{5C1BE5F6-B8B2-4A4B-B9BD-E28DC481FBAC}" type="pres">
      <dgm:prSet presAssocID="{D3F2933C-A5F8-4D6D-8EE1-4294B515ACCC}" presName="extraNode" presStyleLbl="node1" presStyleIdx="0" presStyleCnt="4"/>
      <dgm:spPr/>
    </dgm:pt>
    <dgm:pt modelId="{D24B66FB-0D3D-4981-A9A5-36E1FE622BED}" type="pres">
      <dgm:prSet presAssocID="{D3F2933C-A5F8-4D6D-8EE1-4294B515ACCC}" presName="dstNode" presStyleLbl="node1" presStyleIdx="0" presStyleCnt="4"/>
      <dgm:spPr/>
    </dgm:pt>
    <dgm:pt modelId="{24AEC586-3356-4060-8671-0278B065742D}" type="pres">
      <dgm:prSet presAssocID="{08394F2D-744F-4114-B5A5-0A09B3FE0EA5}" presName="text_1" presStyleLbl="node1" presStyleIdx="0" presStyleCnt="4" custScaleX="1026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EBF9BC-8518-46BA-8447-149427F199C3}" type="pres">
      <dgm:prSet presAssocID="{08394F2D-744F-4114-B5A5-0A09B3FE0EA5}" presName="accent_1" presStyleCnt="0"/>
      <dgm:spPr/>
    </dgm:pt>
    <dgm:pt modelId="{54811248-33ED-48B3-932A-4E4AFF3E8453}" type="pres">
      <dgm:prSet presAssocID="{08394F2D-744F-4114-B5A5-0A09B3FE0EA5}" presName="accentRepeatNode" presStyleLbl="solidFgAcc1" presStyleIdx="0" presStyleCnt="4"/>
      <dgm:spPr>
        <a:solidFill>
          <a:schemeClr val="accent1"/>
        </a:solidFill>
      </dgm:spPr>
    </dgm:pt>
    <dgm:pt modelId="{0B0F2528-EA2D-422C-BC74-E4C7B5DF5E25}" type="pres">
      <dgm:prSet presAssocID="{6199751C-2970-414D-BB81-9E75ECE25141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2AFB58-2006-4486-9C9C-F4D939C7E6E2}" type="pres">
      <dgm:prSet presAssocID="{6199751C-2970-414D-BB81-9E75ECE25141}" presName="accent_2" presStyleCnt="0"/>
      <dgm:spPr/>
    </dgm:pt>
    <dgm:pt modelId="{EA04660F-C2D1-4AEA-9C6E-BBEC6680BD50}" type="pres">
      <dgm:prSet presAssocID="{6199751C-2970-414D-BB81-9E75ECE25141}" presName="accentRepeatNode" presStyleLbl="solidFgAcc1" presStyleIdx="1" presStyleCnt="4"/>
      <dgm:spPr>
        <a:solidFill>
          <a:schemeClr val="accent1"/>
        </a:solidFill>
      </dgm:spPr>
    </dgm:pt>
    <dgm:pt modelId="{8970923A-9711-4205-9C94-3D8E432D9BA0}" type="pres">
      <dgm:prSet presAssocID="{A546FAD1-A082-46C0-AA93-5B2B85D76DD0}" presName="text_3" presStyleLbl="node1" presStyleIdx="2" presStyleCnt="4" custScaleY="1194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7D892A-E382-4CFE-8C9E-DD76E3EC0B9F}" type="pres">
      <dgm:prSet presAssocID="{A546FAD1-A082-46C0-AA93-5B2B85D76DD0}" presName="accent_3" presStyleCnt="0"/>
      <dgm:spPr/>
    </dgm:pt>
    <dgm:pt modelId="{20DECB2C-3D37-4829-9C65-446A947E2ACC}" type="pres">
      <dgm:prSet presAssocID="{A546FAD1-A082-46C0-AA93-5B2B85D76DD0}" presName="accentRepeatNode" presStyleLbl="solidFgAcc1" presStyleIdx="2" presStyleCnt="4"/>
      <dgm:spPr>
        <a:solidFill>
          <a:schemeClr val="accent1"/>
        </a:solidFill>
      </dgm:spPr>
    </dgm:pt>
    <dgm:pt modelId="{74B2854E-6202-4110-B317-B36F0040E8C7}" type="pres">
      <dgm:prSet presAssocID="{1978C575-5356-411F-9FA8-742D6A60FF6A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17D41A-34F5-447E-8D19-BB803E1402B7}" type="pres">
      <dgm:prSet presAssocID="{1978C575-5356-411F-9FA8-742D6A60FF6A}" presName="accent_4" presStyleCnt="0"/>
      <dgm:spPr/>
    </dgm:pt>
    <dgm:pt modelId="{7CB12734-8C7A-4CEA-A17C-735FCCB1879B}" type="pres">
      <dgm:prSet presAssocID="{1978C575-5356-411F-9FA8-742D6A60FF6A}" presName="accentRepeatNode" presStyleLbl="solidFgAcc1" presStyleIdx="3" presStyleCnt="4"/>
      <dgm:spPr>
        <a:solidFill>
          <a:schemeClr val="accent1"/>
        </a:solidFill>
      </dgm:spPr>
    </dgm:pt>
  </dgm:ptLst>
  <dgm:cxnLst>
    <dgm:cxn modelId="{683E1243-F1AE-40E1-9E95-040B012F0CC7}" srcId="{D3F2933C-A5F8-4D6D-8EE1-4294B515ACCC}" destId="{6199751C-2970-414D-BB81-9E75ECE25141}" srcOrd="1" destOrd="0" parTransId="{375A29F4-8DA4-4C43-90B1-727998B1C301}" sibTransId="{109844DA-387E-41F3-AF63-043766CF7763}"/>
    <dgm:cxn modelId="{BD8234C8-DDE9-4F78-A441-9DE5CEB3867D}" type="presOf" srcId="{1978C575-5356-411F-9FA8-742D6A60FF6A}" destId="{74B2854E-6202-4110-B317-B36F0040E8C7}" srcOrd="0" destOrd="0" presId="urn:microsoft.com/office/officeart/2008/layout/VerticalCurvedList"/>
    <dgm:cxn modelId="{F301E0CB-F455-4E57-810A-BD818947482C}" type="presOf" srcId="{A546FAD1-A082-46C0-AA93-5B2B85D76DD0}" destId="{8970923A-9711-4205-9C94-3D8E432D9BA0}" srcOrd="0" destOrd="0" presId="urn:microsoft.com/office/officeart/2008/layout/VerticalCurvedList"/>
    <dgm:cxn modelId="{54007612-4950-4818-9607-C01D62B27F00}" type="presOf" srcId="{610AACB9-9F58-4BD4-BEA4-D1AB3EC9FB54}" destId="{A377A03A-4744-4A49-86A5-9090267C131F}" srcOrd="0" destOrd="0" presId="urn:microsoft.com/office/officeart/2008/layout/VerticalCurvedList"/>
    <dgm:cxn modelId="{716E08C7-DE6D-40AF-8A62-DCE8BBE0F793}" type="presOf" srcId="{D3F2933C-A5F8-4D6D-8EE1-4294B515ACCC}" destId="{3009EB1B-6C8C-44D3-AE2B-DDD8ED3773A6}" srcOrd="0" destOrd="0" presId="urn:microsoft.com/office/officeart/2008/layout/VerticalCurvedList"/>
    <dgm:cxn modelId="{EF0C9C08-75C6-4CD3-B851-F5416A8F0DDF}" srcId="{D3F2933C-A5F8-4D6D-8EE1-4294B515ACCC}" destId="{A546FAD1-A082-46C0-AA93-5B2B85D76DD0}" srcOrd="2" destOrd="0" parTransId="{556D2AEF-3493-4764-B5A0-2482D7DC481B}" sibTransId="{2D1C68BE-1B1E-4B5F-BADD-1DEE12FDF256}"/>
    <dgm:cxn modelId="{2878F7BF-5FC8-4C9A-B391-004D3D73F3A9}" type="presOf" srcId="{6199751C-2970-414D-BB81-9E75ECE25141}" destId="{0B0F2528-EA2D-422C-BC74-E4C7B5DF5E25}" srcOrd="0" destOrd="0" presId="urn:microsoft.com/office/officeart/2008/layout/VerticalCurvedList"/>
    <dgm:cxn modelId="{729956F6-9013-413F-A679-9F140E3A2906}" srcId="{D3F2933C-A5F8-4D6D-8EE1-4294B515ACCC}" destId="{1978C575-5356-411F-9FA8-742D6A60FF6A}" srcOrd="3" destOrd="0" parTransId="{6D102593-EB0E-41CB-A322-E08EA7586312}" sibTransId="{FFBB6510-B7E1-44B3-B2A1-CC8EA313E872}"/>
    <dgm:cxn modelId="{A16539D5-F927-4ECE-879D-2F77BE241721}" type="presOf" srcId="{08394F2D-744F-4114-B5A5-0A09B3FE0EA5}" destId="{24AEC586-3356-4060-8671-0278B065742D}" srcOrd="0" destOrd="0" presId="urn:microsoft.com/office/officeart/2008/layout/VerticalCurvedList"/>
    <dgm:cxn modelId="{ADC16C5F-74A7-49B7-B5A5-423B540993D9}" srcId="{D3F2933C-A5F8-4D6D-8EE1-4294B515ACCC}" destId="{08394F2D-744F-4114-B5A5-0A09B3FE0EA5}" srcOrd="0" destOrd="0" parTransId="{0714E472-0189-49D2-A4FC-81451785A342}" sibTransId="{610AACB9-9F58-4BD4-BEA4-D1AB3EC9FB54}"/>
    <dgm:cxn modelId="{8FF2F1B1-BD1A-4780-A0E6-EC2D81617540}" type="presParOf" srcId="{3009EB1B-6C8C-44D3-AE2B-DDD8ED3773A6}" destId="{EF2BEE6A-7458-4B84-870E-18E98B6DD7B1}" srcOrd="0" destOrd="0" presId="urn:microsoft.com/office/officeart/2008/layout/VerticalCurvedList"/>
    <dgm:cxn modelId="{E14A04AD-DF76-4ED0-B721-26FC307CFEA1}" type="presParOf" srcId="{EF2BEE6A-7458-4B84-870E-18E98B6DD7B1}" destId="{E4F98902-4460-4CF4-8CB7-F8615C9D8538}" srcOrd="0" destOrd="0" presId="urn:microsoft.com/office/officeart/2008/layout/VerticalCurvedList"/>
    <dgm:cxn modelId="{96C64F5A-C62E-4AE3-A282-1543C6E3FF78}" type="presParOf" srcId="{E4F98902-4460-4CF4-8CB7-F8615C9D8538}" destId="{8873B923-C93C-4CB3-9CFA-9F5309F5B5F7}" srcOrd="0" destOrd="0" presId="urn:microsoft.com/office/officeart/2008/layout/VerticalCurvedList"/>
    <dgm:cxn modelId="{B44EEC37-530E-49F5-82C2-DEA42149B9FE}" type="presParOf" srcId="{E4F98902-4460-4CF4-8CB7-F8615C9D8538}" destId="{A377A03A-4744-4A49-86A5-9090267C131F}" srcOrd="1" destOrd="0" presId="urn:microsoft.com/office/officeart/2008/layout/VerticalCurvedList"/>
    <dgm:cxn modelId="{B17F91D1-ACB5-4766-94D1-7D57C50C8F7F}" type="presParOf" srcId="{E4F98902-4460-4CF4-8CB7-F8615C9D8538}" destId="{5C1BE5F6-B8B2-4A4B-B9BD-E28DC481FBAC}" srcOrd="2" destOrd="0" presId="urn:microsoft.com/office/officeart/2008/layout/VerticalCurvedList"/>
    <dgm:cxn modelId="{12DD0D81-E1D7-4C79-9A4F-84B03A94494A}" type="presParOf" srcId="{E4F98902-4460-4CF4-8CB7-F8615C9D8538}" destId="{D24B66FB-0D3D-4981-A9A5-36E1FE622BED}" srcOrd="3" destOrd="0" presId="urn:microsoft.com/office/officeart/2008/layout/VerticalCurvedList"/>
    <dgm:cxn modelId="{301DC00C-B5BD-420F-9267-E36133615725}" type="presParOf" srcId="{EF2BEE6A-7458-4B84-870E-18E98B6DD7B1}" destId="{24AEC586-3356-4060-8671-0278B065742D}" srcOrd="1" destOrd="0" presId="urn:microsoft.com/office/officeart/2008/layout/VerticalCurvedList"/>
    <dgm:cxn modelId="{BCA79031-2883-4E5D-BF55-DFD3E5201EC6}" type="presParOf" srcId="{EF2BEE6A-7458-4B84-870E-18E98B6DD7B1}" destId="{5BEBF9BC-8518-46BA-8447-149427F199C3}" srcOrd="2" destOrd="0" presId="urn:microsoft.com/office/officeart/2008/layout/VerticalCurvedList"/>
    <dgm:cxn modelId="{1A3AA5A7-EE5E-4D3D-9972-BF30830652A3}" type="presParOf" srcId="{5BEBF9BC-8518-46BA-8447-149427F199C3}" destId="{54811248-33ED-48B3-932A-4E4AFF3E8453}" srcOrd="0" destOrd="0" presId="urn:microsoft.com/office/officeart/2008/layout/VerticalCurvedList"/>
    <dgm:cxn modelId="{8C8B5FD5-B03C-4457-B436-BC5C9655F8B5}" type="presParOf" srcId="{EF2BEE6A-7458-4B84-870E-18E98B6DD7B1}" destId="{0B0F2528-EA2D-422C-BC74-E4C7B5DF5E25}" srcOrd="3" destOrd="0" presId="urn:microsoft.com/office/officeart/2008/layout/VerticalCurvedList"/>
    <dgm:cxn modelId="{8CCAD994-E34D-4E8F-94E3-09FD07A5F089}" type="presParOf" srcId="{EF2BEE6A-7458-4B84-870E-18E98B6DD7B1}" destId="{572AFB58-2006-4486-9C9C-F4D939C7E6E2}" srcOrd="4" destOrd="0" presId="urn:microsoft.com/office/officeart/2008/layout/VerticalCurvedList"/>
    <dgm:cxn modelId="{BF64DC68-5022-4047-A871-5C8625FDD522}" type="presParOf" srcId="{572AFB58-2006-4486-9C9C-F4D939C7E6E2}" destId="{EA04660F-C2D1-4AEA-9C6E-BBEC6680BD50}" srcOrd="0" destOrd="0" presId="urn:microsoft.com/office/officeart/2008/layout/VerticalCurvedList"/>
    <dgm:cxn modelId="{6260DD31-6619-4CF3-9D56-2ADC22855AA0}" type="presParOf" srcId="{EF2BEE6A-7458-4B84-870E-18E98B6DD7B1}" destId="{8970923A-9711-4205-9C94-3D8E432D9BA0}" srcOrd="5" destOrd="0" presId="urn:microsoft.com/office/officeart/2008/layout/VerticalCurvedList"/>
    <dgm:cxn modelId="{FE4D62DA-2A8E-4D4E-B9D9-8AF5D8E54F74}" type="presParOf" srcId="{EF2BEE6A-7458-4B84-870E-18E98B6DD7B1}" destId="{817D892A-E382-4CFE-8C9E-DD76E3EC0B9F}" srcOrd="6" destOrd="0" presId="urn:microsoft.com/office/officeart/2008/layout/VerticalCurvedList"/>
    <dgm:cxn modelId="{8181F664-9728-4C51-B5CC-44178B10714C}" type="presParOf" srcId="{817D892A-E382-4CFE-8C9E-DD76E3EC0B9F}" destId="{20DECB2C-3D37-4829-9C65-446A947E2ACC}" srcOrd="0" destOrd="0" presId="urn:microsoft.com/office/officeart/2008/layout/VerticalCurvedList"/>
    <dgm:cxn modelId="{6C8D6269-DF41-48E3-B6B3-989050D4F1D4}" type="presParOf" srcId="{EF2BEE6A-7458-4B84-870E-18E98B6DD7B1}" destId="{74B2854E-6202-4110-B317-B36F0040E8C7}" srcOrd="7" destOrd="0" presId="urn:microsoft.com/office/officeart/2008/layout/VerticalCurvedList"/>
    <dgm:cxn modelId="{54702C4E-BE34-4B1D-97EA-32B5814DE27B}" type="presParOf" srcId="{EF2BEE6A-7458-4B84-870E-18E98B6DD7B1}" destId="{7417D41A-34F5-447E-8D19-BB803E1402B7}" srcOrd="8" destOrd="0" presId="urn:microsoft.com/office/officeart/2008/layout/VerticalCurvedList"/>
    <dgm:cxn modelId="{5846E7D8-D97A-468A-95B3-B8E2F131A05A}" type="presParOf" srcId="{7417D41A-34F5-447E-8D19-BB803E1402B7}" destId="{7CB12734-8C7A-4CEA-A17C-735FCCB1879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228513-4944-4C66-8204-4E1F735EFC02}">
      <dsp:nvSpPr>
        <dsp:cNvPr id="0" name=""/>
        <dsp:cNvSpPr/>
      </dsp:nvSpPr>
      <dsp:spPr>
        <a:xfrm>
          <a:off x="1276" y="630460"/>
          <a:ext cx="852234" cy="7029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8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Check Available Events</a:t>
          </a:r>
          <a:endParaRPr lang="zh-CN" altLang="en-US" sz="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7452" y="646636"/>
        <a:ext cx="819882" cy="519938"/>
      </dsp:txXfrm>
    </dsp:sp>
    <dsp:sp modelId="{377C01A6-69BC-4070-8287-6ACB85F7255D}">
      <dsp:nvSpPr>
        <dsp:cNvPr id="0" name=""/>
        <dsp:cNvSpPr/>
      </dsp:nvSpPr>
      <dsp:spPr>
        <a:xfrm>
          <a:off x="474981" y="733330"/>
          <a:ext cx="1041823" cy="1041823"/>
        </a:xfrm>
        <a:prstGeom prst="leftCircularArrow">
          <a:avLst>
            <a:gd name="adj1" fmla="val 3234"/>
            <a:gd name="adj2" fmla="val 398704"/>
            <a:gd name="adj3" fmla="val 2250892"/>
            <a:gd name="adj4" fmla="val 9101166"/>
            <a:gd name="adj5" fmla="val 3773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456130-E89B-4324-89E6-A0EE50F833FE}">
      <dsp:nvSpPr>
        <dsp:cNvPr id="0" name=""/>
        <dsp:cNvSpPr/>
      </dsp:nvSpPr>
      <dsp:spPr>
        <a:xfrm>
          <a:off x="135274" y="1182751"/>
          <a:ext cx="868317" cy="30124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9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Events</a:t>
          </a:r>
          <a:r>
            <a:rPr lang="zh-CN" altLang="en-US" sz="10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 </a:t>
          </a:r>
          <a:r>
            <a:rPr lang="en-US" altLang="zh-CN" sz="10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Details</a:t>
          </a:r>
          <a:endParaRPr lang="zh-CN" altLang="en-US" sz="10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44097" y="1191574"/>
        <a:ext cx="850671" cy="283603"/>
      </dsp:txXfrm>
    </dsp:sp>
    <dsp:sp modelId="{65ED521E-8BF7-4C05-8B98-E8166D3B8E9F}">
      <dsp:nvSpPr>
        <dsp:cNvPr id="0" name=""/>
        <dsp:cNvSpPr/>
      </dsp:nvSpPr>
      <dsp:spPr>
        <a:xfrm>
          <a:off x="1170216" y="649249"/>
          <a:ext cx="852234" cy="7029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8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Fill</a:t>
          </a:r>
          <a:r>
            <a:rPr lang="zh-CN" altLang="en-US" sz="8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 </a:t>
          </a:r>
          <a:r>
            <a:rPr lang="en-US" altLang="zh-CN" sz="8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in Registration Form Online</a:t>
          </a:r>
          <a:endParaRPr lang="zh-CN" altLang="en-US" sz="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186392" y="816050"/>
        <a:ext cx="819882" cy="519938"/>
      </dsp:txXfrm>
    </dsp:sp>
    <dsp:sp modelId="{69925E18-12CE-4BDD-BFF0-24A652374C2A}">
      <dsp:nvSpPr>
        <dsp:cNvPr id="0" name=""/>
        <dsp:cNvSpPr/>
      </dsp:nvSpPr>
      <dsp:spPr>
        <a:xfrm>
          <a:off x="1632394" y="184330"/>
          <a:ext cx="1079704" cy="1079704"/>
        </a:xfrm>
        <a:prstGeom prst="circularArrow">
          <a:avLst>
            <a:gd name="adj1" fmla="val 3120"/>
            <a:gd name="adj2" fmla="val 383686"/>
            <a:gd name="adj3" fmla="val 19407755"/>
            <a:gd name="adj4" fmla="val 12542462"/>
            <a:gd name="adj5" fmla="val 364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1D2067-3B1A-49B5-9B9D-839814A696CC}">
      <dsp:nvSpPr>
        <dsp:cNvPr id="0" name=""/>
        <dsp:cNvSpPr/>
      </dsp:nvSpPr>
      <dsp:spPr>
        <a:xfrm>
          <a:off x="1353406" y="479835"/>
          <a:ext cx="757542" cy="301249"/>
        </a:xfrm>
        <a:prstGeom prst="roundRect">
          <a:avLst>
            <a:gd name="adj" fmla="val 10000"/>
          </a:avLst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9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Registration</a:t>
          </a:r>
          <a:endParaRPr lang="zh-CN" altLang="en-US" sz="9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362229" y="488658"/>
        <a:ext cx="739896" cy="283603"/>
      </dsp:txXfrm>
    </dsp:sp>
    <dsp:sp modelId="{920C4281-AF60-464A-AB48-6AD6D3524589}">
      <dsp:nvSpPr>
        <dsp:cNvPr id="0" name=""/>
        <dsp:cNvSpPr/>
      </dsp:nvSpPr>
      <dsp:spPr>
        <a:xfrm>
          <a:off x="2271377" y="622045"/>
          <a:ext cx="852234" cy="7029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8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Check Events Schedule &amp; Arrangements</a:t>
          </a:r>
          <a:endParaRPr lang="zh-CN" altLang="en-US" sz="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287553" y="638221"/>
        <a:ext cx="819882" cy="519938"/>
      </dsp:txXfrm>
    </dsp:sp>
    <dsp:sp modelId="{F5F371C8-8670-4C1C-B59B-DED588103D29}">
      <dsp:nvSpPr>
        <dsp:cNvPr id="0" name=""/>
        <dsp:cNvSpPr/>
      </dsp:nvSpPr>
      <dsp:spPr>
        <a:xfrm>
          <a:off x="2737156" y="724833"/>
          <a:ext cx="1046192" cy="1046192"/>
        </a:xfrm>
        <a:prstGeom prst="leftCircularArrow">
          <a:avLst>
            <a:gd name="adj1" fmla="val 3220"/>
            <a:gd name="adj2" fmla="val 396912"/>
            <a:gd name="adj3" fmla="val 2138237"/>
            <a:gd name="adj4" fmla="val 8990303"/>
            <a:gd name="adj5" fmla="val 3757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11C420-37FE-487B-A8F4-E0C43BA2DD44}">
      <dsp:nvSpPr>
        <dsp:cNvPr id="0" name=""/>
        <dsp:cNvSpPr/>
      </dsp:nvSpPr>
      <dsp:spPr>
        <a:xfrm>
          <a:off x="2395212" y="1157505"/>
          <a:ext cx="888642" cy="334911"/>
        </a:xfrm>
        <a:prstGeom prst="roundRect">
          <a:avLst>
            <a:gd name="adj" fmla="val 10000"/>
          </a:avLst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9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Arrangements</a:t>
          </a:r>
          <a:endParaRPr lang="zh-CN" altLang="en-US" sz="9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405021" y="1167314"/>
        <a:ext cx="869024" cy="315293"/>
      </dsp:txXfrm>
    </dsp:sp>
    <dsp:sp modelId="{CF137FF2-5E0B-4DD5-AE14-560E2B185C2F}">
      <dsp:nvSpPr>
        <dsp:cNvPr id="0" name=""/>
        <dsp:cNvSpPr/>
      </dsp:nvSpPr>
      <dsp:spPr>
        <a:xfrm>
          <a:off x="3444283" y="630460"/>
          <a:ext cx="852234" cy="7029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8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Make Appointments for meetings</a:t>
          </a:r>
          <a:endParaRPr lang="zh-CN" altLang="en-US" sz="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460459" y="797261"/>
        <a:ext cx="819882" cy="519938"/>
      </dsp:txXfrm>
    </dsp:sp>
    <dsp:sp modelId="{5108723B-E04B-4BDF-98E1-569F86A98E73}">
      <dsp:nvSpPr>
        <dsp:cNvPr id="0" name=""/>
        <dsp:cNvSpPr/>
      </dsp:nvSpPr>
      <dsp:spPr>
        <a:xfrm>
          <a:off x="3633669" y="479835"/>
          <a:ext cx="757542" cy="301249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0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Meetings</a:t>
          </a:r>
          <a:endParaRPr lang="zh-CN" altLang="en-US" sz="10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642492" y="488658"/>
        <a:ext cx="739896" cy="2836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228513-4944-4C66-8204-4E1F735EFC02}">
      <dsp:nvSpPr>
        <dsp:cNvPr id="0" name=""/>
        <dsp:cNvSpPr/>
      </dsp:nvSpPr>
      <dsp:spPr>
        <a:xfrm>
          <a:off x="654459" y="459050"/>
          <a:ext cx="1069480" cy="8820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7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Invite Clients to Offline Matchmaking Conference, Forums and Exhibitions.</a:t>
          </a:r>
          <a:endParaRPr lang="zh-CN" altLang="en-US" sz="7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674759" y="479350"/>
        <a:ext cx="1028880" cy="652477"/>
      </dsp:txXfrm>
    </dsp:sp>
    <dsp:sp modelId="{377C01A6-69BC-4070-8287-6ACB85F7255D}">
      <dsp:nvSpPr>
        <dsp:cNvPr id="0" name=""/>
        <dsp:cNvSpPr/>
      </dsp:nvSpPr>
      <dsp:spPr>
        <a:xfrm>
          <a:off x="1234511" y="480162"/>
          <a:ext cx="1424977" cy="1424977"/>
        </a:xfrm>
        <a:prstGeom prst="leftCircularArrow">
          <a:avLst>
            <a:gd name="adj1" fmla="val 4144"/>
            <a:gd name="adj2" fmla="val 522171"/>
            <a:gd name="adj3" fmla="val 2403892"/>
            <a:gd name="adj4" fmla="val 9130700"/>
            <a:gd name="adj5" fmla="val 4834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456130-E89B-4324-89E6-A0EE50F833FE}">
      <dsp:nvSpPr>
        <dsp:cNvPr id="0" name=""/>
        <dsp:cNvSpPr/>
      </dsp:nvSpPr>
      <dsp:spPr>
        <a:xfrm>
          <a:off x="824316" y="1117287"/>
          <a:ext cx="1098256" cy="37804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8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Offline Events</a:t>
          </a:r>
          <a:endParaRPr lang="zh-CN" altLang="en-US" sz="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835388" y="1128359"/>
        <a:ext cx="1076112" cy="355898"/>
      </dsp:txXfrm>
    </dsp:sp>
    <dsp:sp modelId="{65ED521E-8BF7-4C05-8B98-E8166D3B8E9F}">
      <dsp:nvSpPr>
        <dsp:cNvPr id="0" name=""/>
        <dsp:cNvSpPr/>
      </dsp:nvSpPr>
      <dsp:spPr>
        <a:xfrm>
          <a:off x="2197750" y="459051"/>
          <a:ext cx="1069480" cy="8820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7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Scan QR Code to Sign up </a:t>
          </a:r>
          <a:endParaRPr lang="zh-CN" altLang="en-US" sz="7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218050" y="668372"/>
        <a:ext cx="1028880" cy="652477"/>
      </dsp:txXfrm>
    </dsp:sp>
    <dsp:sp modelId="{69925E18-12CE-4BDD-BFF0-24A652374C2A}">
      <dsp:nvSpPr>
        <dsp:cNvPr id="0" name=""/>
        <dsp:cNvSpPr/>
      </dsp:nvSpPr>
      <dsp:spPr>
        <a:xfrm>
          <a:off x="2751048" y="-165408"/>
          <a:ext cx="1595672" cy="1595672"/>
        </a:xfrm>
        <a:prstGeom prst="circularArrow">
          <a:avLst>
            <a:gd name="adj1" fmla="val 3700"/>
            <a:gd name="adj2" fmla="val 461346"/>
            <a:gd name="adj3" fmla="val 19363144"/>
            <a:gd name="adj4" fmla="val 12575511"/>
            <a:gd name="adj5" fmla="val 4317"/>
          </a:avLst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1D2067-3B1A-49B5-9B9D-839814A696CC}">
      <dsp:nvSpPr>
        <dsp:cNvPr id="0" name=""/>
        <dsp:cNvSpPr/>
      </dsp:nvSpPr>
      <dsp:spPr>
        <a:xfrm>
          <a:off x="2435412" y="270030"/>
          <a:ext cx="950649" cy="378042"/>
        </a:xfrm>
        <a:prstGeom prst="roundRect">
          <a:avLst>
            <a:gd name="adj" fmla="val 1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8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Sign in</a:t>
          </a:r>
          <a:endParaRPr lang="zh-CN" altLang="en-US" sz="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446484" y="281102"/>
        <a:ext cx="928505" cy="355898"/>
      </dsp:txXfrm>
    </dsp:sp>
    <dsp:sp modelId="{920C4281-AF60-464A-AB48-6AD6D3524589}">
      <dsp:nvSpPr>
        <dsp:cNvPr id="0" name=""/>
        <dsp:cNvSpPr/>
      </dsp:nvSpPr>
      <dsp:spPr>
        <a:xfrm>
          <a:off x="3667237" y="459050"/>
          <a:ext cx="1265366" cy="8820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8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F2F Business meetings according to Online Arrangements</a:t>
          </a:r>
          <a:endParaRPr lang="zh-CN" altLang="en-US" sz="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687537" y="479350"/>
        <a:ext cx="1224766" cy="652477"/>
      </dsp:txXfrm>
    </dsp:sp>
    <dsp:sp modelId="{D011C420-37FE-487B-A8F4-E0C43BA2DD44}">
      <dsp:nvSpPr>
        <dsp:cNvPr id="0" name=""/>
        <dsp:cNvSpPr/>
      </dsp:nvSpPr>
      <dsp:spPr>
        <a:xfrm>
          <a:off x="3987290" y="1152128"/>
          <a:ext cx="981754" cy="378042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8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Face to Face Talks</a:t>
          </a:r>
          <a:endParaRPr lang="zh-CN" altLang="en-US" sz="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998362" y="1163200"/>
        <a:ext cx="959610" cy="3558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7A03A-4744-4A49-86A5-9090267C131F}">
      <dsp:nvSpPr>
        <dsp:cNvPr id="0" name=""/>
        <dsp:cNvSpPr/>
      </dsp:nvSpPr>
      <dsp:spPr>
        <a:xfrm>
          <a:off x="-4585977" y="-698981"/>
          <a:ext cx="5430410" cy="5430410"/>
        </a:xfrm>
        <a:prstGeom prst="blockArc">
          <a:avLst>
            <a:gd name="adj1" fmla="val 18900000"/>
            <a:gd name="adj2" fmla="val 2700000"/>
            <a:gd name="adj3" fmla="val 398"/>
          </a:avLst>
        </a:pr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AEC586-3356-4060-8671-0278B065742D}">
      <dsp:nvSpPr>
        <dsp:cNvPr id="0" name=""/>
        <dsp:cNvSpPr/>
      </dsp:nvSpPr>
      <dsp:spPr>
        <a:xfrm>
          <a:off x="374607" y="310014"/>
          <a:ext cx="4278563" cy="620351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2404" tIns="25400" rIns="25400" bIns="254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000" b="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Group Assets reached 23.22 trillion yuan,     4.96% YoY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000" b="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Net Profit 255.63 billion yuan,  </a:t>
          </a:r>
          <a:r>
            <a:rPr lang="zh-CN" altLang="en-US" sz="1000" b="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  </a:t>
          </a:r>
          <a:r>
            <a:rPr lang="en-US" altLang="zh-CN" sz="1000" b="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4.93% YoY</a:t>
          </a:r>
          <a:endParaRPr lang="zh-CN" altLang="en-US" sz="1000" b="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74607" y="310014"/>
        <a:ext cx="4278563" cy="620351"/>
      </dsp:txXfrm>
    </dsp:sp>
    <dsp:sp modelId="{54811248-33ED-48B3-932A-4E4AFF3E8453}">
      <dsp:nvSpPr>
        <dsp:cNvPr id="0" name=""/>
        <dsp:cNvSpPr/>
      </dsp:nvSpPr>
      <dsp:spPr>
        <a:xfrm>
          <a:off x="41566" y="232470"/>
          <a:ext cx="775439" cy="775439"/>
        </a:xfrm>
        <a:prstGeom prst="ellipse">
          <a:avLst/>
        </a:prstGeom>
        <a:solidFill>
          <a:schemeClr val="accent1"/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B0F2528-EA2D-422C-BC74-E4C7B5DF5E25}">
      <dsp:nvSpPr>
        <dsp:cNvPr id="0" name=""/>
        <dsp:cNvSpPr/>
      </dsp:nvSpPr>
      <dsp:spPr>
        <a:xfrm>
          <a:off x="784948" y="1240703"/>
          <a:ext cx="3813543" cy="620351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3333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13333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333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2404" tIns="25400" rIns="25400" bIns="254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1" lang="en-US" altLang="zh-CN" sz="10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15,000 branches and 350,000 employees, providing financial services to over 400 million individuals and 5 million corporates</a:t>
          </a:r>
          <a:endParaRPr lang="zh-CN" altLang="en-US" sz="1000" b="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784948" y="1240703"/>
        <a:ext cx="3813543" cy="620351"/>
      </dsp:txXfrm>
    </dsp:sp>
    <dsp:sp modelId="{EA04660F-C2D1-4AEA-9C6E-BBEC6680BD50}">
      <dsp:nvSpPr>
        <dsp:cNvPr id="0" name=""/>
        <dsp:cNvSpPr/>
      </dsp:nvSpPr>
      <dsp:spPr>
        <a:xfrm>
          <a:off x="397228" y="1163159"/>
          <a:ext cx="775439" cy="775439"/>
        </a:xfrm>
        <a:prstGeom prst="ellipse">
          <a:avLst/>
        </a:prstGeom>
        <a:solidFill>
          <a:schemeClr val="accent1"/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970923A-9711-4205-9C94-3D8E432D9BA0}">
      <dsp:nvSpPr>
        <dsp:cNvPr id="0" name=""/>
        <dsp:cNvSpPr/>
      </dsp:nvSpPr>
      <dsp:spPr>
        <a:xfrm>
          <a:off x="784948" y="2111218"/>
          <a:ext cx="3813543" cy="740700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6667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26667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666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2404" tIns="25400" rIns="25400" bIns="254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altLang="zh-CN" sz="1000" b="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Inclusive Finance balance exceeded 631 billion yuan, ranking 1</a:t>
          </a:r>
          <a:r>
            <a:rPr lang="en-US" altLang="zh-CN" sz="1000" b="0" kern="1200" baseline="30000" dirty="0">
              <a:latin typeface="微软雅黑" panose="020B0503020204020204" pitchFamily="34" charset="-122"/>
              <a:ea typeface="微软雅黑" panose="020B0503020204020204" pitchFamily="34" charset="-122"/>
            </a:rPr>
            <a:t>st</a:t>
          </a:r>
          <a:r>
            <a:rPr lang="en-US" altLang="zh-CN" sz="1000" b="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 among peers with an increase of 50.78%.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altLang="zh-CN" sz="1000" b="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Innovate quick loan products to benefit 550,000 small and micro enterprises.</a:t>
          </a:r>
          <a:r>
            <a:rPr lang="zh-CN" altLang="en-US" sz="1000" b="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。</a:t>
          </a:r>
        </a:p>
      </dsp:txBody>
      <dsp:txXfrm>
        <a:off x="784948" y="2111218"/>
        <a:ext cx="3813543" cy="740700"/>
      </dsp:txXfrm>
    </dsp:sp>
    <dsp:sp modelId="{20DECB2C-3D37-4829-9C65-446A947E2ACC}">
      <dsp:nvSpPr>
        <dsp:cNvPr id="0" name=""/>
        <dsp:cNvSpPr/>
      </dsp:nvSpPr>
      <dsp:spPr>
        <a:xfrm>
          <a:off x="397228" y="2093848"/>
          <a:ext cx="775439" cy="775439"/>
        </a:xfrm>
        <a:prstGeom prst="ellipse">
          <a:avLst/>
        </a:prstGeom>
        <a:solidFill>
          <a:schemeClr val="accent1"/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4B2854E-6202-4110-B317-B36F0040E8C7}">
      <dsp:nvSpPr>
        <dsp:cNvPr id="0" name=""/>
        <dsp:cNvSpPr/>
      </dsp:nvSpPr>
      <dsp:spPr>
        <a:xfrm>
          <a:off x="429286" y="3102081"/>
          <a:ext cx="4169205" cy="620351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2404" tIns="25400" rIns="25400" bIns="254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000" b="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Support China’s strategy and major project construction. Total infrastructure loan balance amounted to 3.46 trillion yuan.</a:t>
          </a:r>
        </a:p>
      </dsp:txBody>
      <dsp:txXfrm>
        <a:off x="429286" y="3102081"/>
        <a:ext cx="4169205" cy="620351"/>
      </dsp:txXfrm>
    </dsp:sp>
    <dsp:sp modelId="{7CB12734-8C7A-4CEA-A17C-735FCCB1879B}">
      <dsp:nvSpPr>
        <dsp:cNvPr id="0" name=""/>
        <dsp:cNvSpPr/>
      </dsp:nvSpPr>
      <dsp:spPr>
        <a:xfrm>
          <a:off x="41566" y="3024537"/>
          <a:ext cx="775439" cy="775439"/>
        </a:xfrm>
        <a:prstGeom prst="ellipse">
          <a:avLst/>
        </a:prstGeom>
        <a:solidFill>
          <a:schemeClr val="accent1"/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#2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srcNode" val="parentNode1"/>
              <dgm:param type="dstNode" val="connSite2"/>
              <dgm:param type="connRout" val="curve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srcNode" val="parentNode2"/>
                <dgm:param type="dstNode" val="connSite1"/>
                <dgm:param type="connRout" val="curve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#2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srcNode" val="parentNode1"/>
              <dgm:param type="dstNode" val="connSite2"/>
              <dgm:param type="connRout" val="curve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srcNode" val="parentNode2"/>
                <dgm:param type="dstNode" val="connSite1"/>
                <dgm:param type="connRout" val="curve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1F379-886A-4D91-9DAB-6EAC00847996}" type="datetimeFigureOut">
              <a:rPr lang="zh-CN" altLang="en-US" smtClean="0"/>
              <a:t>2020/7/7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DCB09F-004A-42F8-8F0B-2B61A684B3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612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DCB09F-004A-42F8-8F0B-2B61A684B372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592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DCB09F-004A-42F8-8F0B-2B61A684B37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07968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DCB09F-004A-42F8-8F0B-2B61A684B37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35748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DCB09F-004A-42F8-8F0B-2B61A684B37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64366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DCB09F-004A-42F8-8F0B-2B61A684B37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49889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DCB09F-004A-42F8-8F0B-2B61A684B372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84004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年报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DCB09F-004A-42F8-8F0B-2B61A684B372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352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CB09F-004A-42F8-8F0B-2B61A684B372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161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DCB09F-004A-42F8-8F0B-2B61A684B372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84004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CB09F-004A-42F8-8F0B-2B61A684B372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69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CB09F-004A-42F8-8F0B-2B61A684B37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869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CB09F-004A-42F8-8F0B-2B61A684B37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4004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CB09F-004A-42F8-8F0B-2B61A684B37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1367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DCB09F-004A-42F8-8F0B-2B61A684B37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8400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CB09F-004A-42F8-8F0B-2B61A684B37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1923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CB09F-004A-42F8-8F0B-2B61A684B37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5412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CB09F-004A-42F8-8F0B-2B61A684B37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5412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CB09F-004A-42F8-8F0B-2B61A684B37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1048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EC11A-9942-4F5B-BAA8-B4F417F22EE3}" type="datetimeFigureOut">
              <a:rPr lang="zh-CN" altLang="en-US" smtClean="0"/>
              <a:t>2020/7/7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9D8FB-3D17-49A9-B136-CD0FC10AB8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6642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EC11A-9942-4F5B-BAA8-B4F417F22EE3}" type="datetimeFigureOut">
              <a:rPr lang="zh-CN" altLang="en-US" smtClean="0"/>
              <a:t>2020/7/7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9D8FB-3D17-49A9-B136-CD0FC10AB8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7695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EC11A-9942-4F5B-BAA8-B4F417F22EE3}" type="datetimeFigureOut">
              <a:rPr lang="zh-CN" altLang="en-US" smtClean="0"/>
              <a:t>2020/7/7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9D8FB-3D17-49A9-B136-CD0FC10AB8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5142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EC11A-9942-4F5B-BAA8-B4F417F22EE3}" type="datetimeFigureOut">
              <a:rPr lang="zh-CN" altLang="en-US" smtClean="0"/>
              <a:t>2020/7/7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9D8FB-3D17-49A9-B136-CD0FC10AB8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9240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EC11A-9942-4F5B-BAA8-B4F417F22EE3}" type="datetimeFigureOut">
              <a:rPr lang="zh-CN" altLang="en-US" smtClean="0"/>
              <a:t>2020/7/7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9D8FB-3D17-49A9-B136-CD0FC10AB8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8251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EC11A-9942-4F5B-BAA8-B4F417F22EE3}" type="datetimeFigureOut">
              <a:rPr lang="zh-CN" altLang="en-US" smtClean="0"/>
              <a:t>2020/7/7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9D8FB-3D17-49A9-B136-CD0FC10AB8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3270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EC11A-9942-4F5B-BAA8-B4F417F22EE3}" type="datetimeFigureOut">
              <a:rPr lang="zh-CN" altLang="en-US" smtClean="0"/>
              <a:t>2020/7/7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9D8FB-3D17-49A9-B136-CD0FC10AB8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442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EC11A-9942-4F5B-BAA8-B4F417F22EE3}" type="datetimeFigureOut">
              <a:rPr lang="zh-CN" altLang="en-US" smtClean="0"/>
              <a:t>2020/7/7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9D8FB-3D17-49A9-B136-CD0FC10AB8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8247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EC11A-9942-4F5B-BAA8-B4F417F22EE3}" type="datetimeFigureOut">
              <a:rPr lang="zh-CN" altLang="en-US" smtClean="0"/>
              <a:t>2020/7/7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9D8FB-3D17-49A9-B136-CD0FC10AB8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5876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EC11A-9942-4F5B-BAA8-B4F417F22EE3}" type="datetimeFigureOut">
              <a:rPr lang="zh-CN" altLang="en-US" smtClean="0"/>
              <a:t>2020/7/7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9D8FB-3D17-49A9-B136-CD0FC10AB8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5742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EC11A-9942-4F5B-BAA8-B4F417F22EE3}" type="datetimeFigureOut">
              <a:rPr lang="zh-CN" altLang="en-US" smtClean="0"/>
              <a:t>2020/7/7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9D8FB-3D17-49A9-B136-CD0FC10AB8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3701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EC11A-9942-4F5B-BAA8-B4F417F22EE3}" type="datetimeFigureOut">
              <a:rPr lang="zh-CN" altLang="en-US" smtClean="0"/>
              <a:t>2020/7/7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9D8FB-3D17-49A9-B136-CD0FC10AB8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722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image" Target="../media/image22.jpeg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openxmlformats.org/officeDocument/2006/relationships/image" Target="../media/image40.png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38.png"/><Relationship Id="rId5" Type="http://schemas.openxmlformats.org/officeDocument/2006/relationships/diagramLayout" Target="../diagrams/layout3.xml"/><Relationship Id="rId10" Type="http://schemas.openxmlformats.org/officeDocument/2006/relationships/image" Target="../media/image37.png"/><Relationship Id="rId4" Type="http://schemas.openxmlformats.org/officeDocument/2006/relationships/diagramData" Target="../diagrams/data3.xml"/><Relationship Id="rId9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-575" y="1182035"/>
            <a:ext cx="9143999" cy="3296257"/>
            <a:chOff x="-846859" y="-189097"/>
            <a:chExt cx="12192000" cy="4561039"/>
          </a:xfrm>
        </p:grpSpPr>
        <p:sp>
          <p:nvSpPr>
            <p:cNvPr id="17" name="矩形 16"/>
            <p:cNvSpPr/>
            <p:nvPr/>
          </p:nvSpPr>
          <p:spPr>
            <a:xfrm>
              <a:off x="-845271" y="-189096"/>
              <a:ext cx="6097588" cy="3532263"/>
            </a:xfrm>
            <a:prstGeom prst="rect">
              <a:avLst/>
            </a:prstGeom>
            <a:solidFill>
              <a:schemeClr val="tx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DIN" charset="0"/>
                  <a:ea typeface="汉仪旗黑-55S" charset="0"/>
                  <a:cs typeface="汉仪旗黑-55S" charset="0"/>
                </a:defRPr>
              </a:lvl1pPr>
              <a:lvl2pPr>
                <a:defRPr>
                  <a:solidFill>
                    <a:schemeClr val="tx1"/>
                  </a:solidFill>
                  <a:latin typeface="DIN" charset="0"/>
                  <a:ea typeface="汉仪旗黑-55S" charset="0"/>
                  <a:cs typeface="汉仪旗黑-55S" charset="0"/>
                </a:defRPr>
              </a:lvl2pPr>
              <a:lvl3pPr>
                <a:defRPr>
                  <a:solidFill>
                    <a:schemeClr val="tx1"/>
                  </a:solidFill>
                  <a:latin typeface="DIN" charset="0"/>
                  <a:ea typeface="汉仪旗黑-55S" charset="0"/>
                  <a:cs typeface="汉仪旗黑-55S" charset="0"/>
                </a:defRPr>
              </a:lvl3pPr>
              <a:lvl4pPr>
                <a:defRPr>
                  <a:solidFill>
                    <a:schemeClr val="tx1"/>
                  </a:solidFill>
                  <a:latin typeface="DIN" charset="0"/>
                  <a:ea typeface="汉仪旗黑-55S" charset="0"/>
                  <a:cs typeface="汉仪旗黑-55S" charset="0"/>
                </a:defRPr>
              </a:lvl4pPr>
              <a:lvl5pPr>
                <a:defRPr>
                  <a:solidFill>
                    <a:schemeClr val="tx1"/>
                  </a:solidFill>
                  <a:latin typeface="DIN" charset="0"/>
                  <a:ea typeface="汉仪旗黑-55S" charset="0"/>
                  <a:cs typeface="汉仪旗黑-55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DIN" charset="0"/>
                  <a:ea typeface="汉仪旗黑-55S" charset="0"/>
                  <a:cs typeface="汉仪旗黑-55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DIN" charset="0"/>
                  <a:ea typeface="汉仪旗黑-55S" charset="0"/>
                  <a:cs typeface="汉仪旗黑-55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DIN" charset="0"/>
                  <a:ea typeface="汉仪旗黑-55S" charset="0"/>
                  <a:cs typeface="汉仪旗黑-55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DIN" charset="0"/>
                  <a:ea typeface="汉仪旗黑-55S" charset="0"/>
                  <a:cs typeface="汉仪旗黑-55S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>
                <a:solidFill>
                  <a:srgbClr val="FFFFFF"/>
                </a:solidFill>
                <a:ea typeface="宋体" pitchFamily="2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843333" y="-189096"/>
              <a:ext cx="195263" cy="353226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DIN" charset="0"/>
                  <a:ea typeface="汉仪旗黑-55S" charset="0"/>
                  <a:cs typeface="汉仪旗黑-55S" charset="0"/>
                </a:defRPr>
              </a:lvl1pPr>
              <a:lvl2pPr>
                <a:defRPr>
                  <a:solidFill>
                    <a:schemeClr val="tx1"/>
                  </a:solidFill>
                  <a:latin typeface="DIN" charset="0"/>
                  <a:ea typeface="汉仪旗黑-55S" charset="0"/>
                  <a:cs typeface="汉仪旗黑-55S" charset="0"/>
                </a:defRPr>
              </a:lvl2pPr>
              <a:lvl3pPr>
                <a:defRPr>
                  <a:solidFill>
                    <a:schemeClr val="tx1"/>
                  </a:solidFill>
                  <a:latin typeface="DIN" charset="0"/>
                  <a:ea typeface="汉仪旗黑-55S" charset="0"/>
                  <a:cs typeface="汉仪旗黑-55S" charset="0"/>
                </a:defRPr>
              </a:lvl3pPr>
              <a:lvl4pPr>
                <a:defRPr>
                  <a:solidFill>
                    <a:schemeClr val="tx1"/>
                  </a:solidFill>
                  <a:latin typeface="DIN" charset="0"/>
                  <a:ea typeface="汉仪旗黑-55S" charset="0"/>
                  <a:cs typeface="汉仪旗黑-55S" charset="0"/>
                </a:defRPr>
              </a:lvl4pPr>
              <a:lvl5pPr>
                <a:defRPr>
                  <a:solidFill>
                    <a:schemeClr val="tx1"/>
                  </a:solidFill>
                  <a:latin typeface="DIN" charset="0"/>
                  <a:ea typeface="汉仪旗黑-55S" charset="0"/>
                  <a:cs typeface="汉仪旗黑-55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DIN" charset="0"/>
                  <a:ea typeface="汉仪旗黑-55S" charset="0"/>
                  <a:cs typeface="汉仪旗黑-55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DIN" charset="0"/>
                  <a:ea typeface="汉仪旗黑-55S" charset="0"/>
                  <a:cs typeface="汉仪旗黑-55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DIN" charset="0"/>
                  <a:ea typeface="汉仪旗黑-55S" charset="0"/>
                  <a:cs typeface="汉仪旗黑-55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DIN" charset="0"/>
                  <a:ea typeface="汉仪旗黑-55S" charset="0"/>
                  <a:cs typeface="汉仪旗黑-55S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>
                <a:solidFill>
                  <a:srgbClr val="FFFFFF"/>
                </a:solidFill>
                <a:ea typeface="宋体" pitchFamily="2" charset="-122"/>
              </a:endParaRPr>
            </a:p>
          </p:txBody>
        </p:sp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xmlns="" id="{485EDCD4-ADEC-4B4E-87A2-8CDA734641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50729" y="-189097"/>
              <a:ext cx="6094412" cy="353226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2" name="矩形 21"/>
            <p:cNvSpPr/>
            <p:nvPr/>
          </p:nvSpPr>
          <p:spPr>
            <a:xfrm>
              <a:off x="-846859" y="3343167"/>
              <a:ext cx="12192000" cy="223283"/>
            </a:xfrm>
            <a:prstGeom prst="rect">
              <a:avLst/>
            </a:prstGeom>
            <a:solidFill>
              <a:schemeClr val="bg1">
                <a:lumMod val="7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DIN" charset="0"/>
                  <a:ea typeface="汉仪旗黑-55S" charset="0"/>
                  <a:cs typeface="汉仪旗黑-55S" charset="0"/>
                </a:defRPr>
              </a:lvl1pPr>
              <a:lvl2pPr>
                <a:defRPr>
                  <a:solidFill>
                    <a:schemeClr val="tx1"/>
                  </a:solidFill>
                  <a:latin typeface="DIN" charset="0"/>
                  <a:ea typeface="汉仪旗黑-55S" charset="0"/>
                  <a:cs typeface="汉仪旗黑-55S" charset="0"/>
                </a:defRPr>
              </a:lvl2pPr>
              <a:lvl3pPr>
                <a:defRPr>
                  <a:solidFill>
                    <a:schemeClr val="tx1"/>
                  </a:solidFill>
                  <a:latin typeface="DIN" charset="0"/>
                  <a:ea typeface="汉仪旗黑-55S" charset="0"/>
                  <a:cs typeface="汉仪旗黑-55S" charset="0"/>
                </a:defRPr>
              </a:lvl3pPr>
              <a:lvl4pPr>
                <a:defRPr>
                  <a:solidFill>
                    <a:schemeClr val="tx1"/>
                  </a:solidFill>
                  <a:latin typeface="DIN" charset="0"/>
                  <a:ea typeface="汉仪旗黑-55S" charset="0"/>
                  <a:cs typeface="汉仪旗黑-55S" charset="0"/>
                </a:defRPr>
              </a:lvl4pPr>
              <a:lvl5pPr>
                <a:defRPr>
                  <a:solidFill>
                    <a:schemeClr val="tx1"/>
                  </a:solidFill>
                  <a:latin typeface="DIN" charset="0"/>
                  <a:ea typeface="汉仪旗黑-55S" charset="0"/>
                  <a:cs typeface="汉仪旗黑-55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DIN" charset="0"/>
                  <a:ea typeface="汉仪旗黑-55S" charset="0"/>
                  <a:cs typeface="汉仪旗黑-55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DIN" charset="0"/>
                  <a:ea typeface="汉仪旗黑-55S" charset="0"/>
                  <a:cs typeface="汉仪旗黑-55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DIN" charset="0"/>
                  <a:ea typeface="汉仪旗黑-55S" charset="0"/>
                  <a:cs typeface="汉仪旗黑-55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DIN" charset="0"/>
                  <a:ea typeface="汉仪旗黑-55S" charset="0"/>
                  <a:cs typeface="汉仪旗黑-55S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>
                <a:solidFill>
                  <a:srgbClr val="FFFFFF"/>
                </a:solidFill>
                <a:ea typeface="宋体" pitchFamily="2" charset="-122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03124" y="3519888"/>
              <a:ext cx="2400266" cy="852054"/>
            </a:xfrm>
            <a:prstGeom prst="rect">
              <a:avLst/>
            </a:prstGeom>
          </p:spPr>
        </p:pic>
      </p:grpSp>
      <p:sp>
        <p:nvSpPr>
          <p:cNvPr id="19" name="文本框 8"/>
          <p:cNvSpPr txBox="1">
            <a:spLocks noChangeArrowheads="1"/>
          </p:cNvSpPr>
          <p:nvPr/>
        </p:nvSpPr>
        <p:spPr bwMode="auto">
          <a:xfrm>
            <a:off x="323528" y="1373086"/>
            <a:ext cx="699104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DIN" charset="0"/>
                <a:ea typeface="汉仪旗黑-55S" charset="0"/>
                <a:cs typeface="汉仪旗黑-55S" charset="0"/>
              </a:defRPr>
            </a:lvl1pPr>
            <a:lvl2pPr>
              <a:defRPr>
                <a:solidFill>
                  <a:schemeClr val="tx1"/>
                </a:solidFill>
                <a:latin typeface="DIN" charset="0"/>
                <a:ea typeface="汉仪旗黑-55S" charset="0"/>
                <a:cs typeface="汉仪旗黑-55S" charset="0"/>
              </a:defRPr>
            </a:lvl2pPr>
            <a:lvl3pPr>
              <a:defRPr>
                <a:solidFill>
                  <a:schemeClr val="tx1"/>
                </a:solidFill>
                <a:latin typeface="DIN" charset="0"/>
                <a:ea typeface="汉仪旗黑-55S" charset="0"/>
                <a:cs typeface="汉仪旗黑-55S" charset="0"/>
              </a:defRPr>
            </a:lvl3pPr>
            <a:lvl4pPr>
              <a:defRPr>
                <a:solidFill>
                  <a:schemeClr val="tx1"/>
                </a:solidFill>
                <a:latin typeface="DIN" charset="0"/>
                <a:ea typeface="汉仪旗黑-55S" charset="0"/>
                <a:cs typeface="汉仪旗黑-55S" charset="0"/>
              </a:defRPr>
            </a:lvl4pPr>
            <a:lvl5pPr>
              <a:defRPr>
                <a:solidFill>
                  <a:schemeClr val="tx1"/>
                </a:solidFill>
                <a:latin typeface="DIN" charset="0"/>
                <a:ea typeface="汉仪旗黑-55S" charset="0"/>
                <a:cs typeface="汉仪旗黑-55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DIN" charset="0"/>
                <a:ea typeface="汉仪旗黑-55S" charset="0"/>
                <a:cs typeface="汉仪旗黑-55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DIN" charset="0"/>
                <a:ea typeface="汉仪旗黑-55S" charset="0"/>
                <a:cs typeface="汉仪旗黑-55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DIN" charset="0"/>
                <a:ea typeface="汉仪旗黑-55S" charset="0"/>
                <a:cs typeface="汉仪旗黑-55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DIN" charset="0"/>
                <a:ea typeface="汉仪旗黑-55S" charset="0"/>
                <a:cs typeface="汉仪旗黑-55S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Introduction of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China Construction Bank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Cross-border Matchmaking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Business</a:t>
            </a:r>
          </a:p>
        </p:txBody>
      </p:sp>
      <p:sp>
        <p:nvSpPr>
          <p:cNvPr id="24" name="文本框 1">
            <a:extLst>
              <a:ext uri="{FF2B5EF4-FFF2-40B4-BE49-F238E27FC236}">
                <a16:creationId xmlns:a16="http://schemas.microsoft.com/office/drawing/2014/main" xmlns="" id="{21D75966-1CD4-47DE-945C-8F13245207AE}"/>
              </a:ext>
            </a:extLst>
          </p:cNvPr>
          <p:cNvSpPr txBox="1"/>
          <p:nvPr/>
        </p:nvSpPr>
        <p:spPr>
          <a:xfrm>
            <a:off x="1470364" y="3160498"/>
            <a:ext cx="31016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  <a:ea typeface="彩虹粗仿宋" pitchFamily="49" charset="-122"/>
              </a:rPr>
              <a:t>China Construction Bank (DIFC Branch)</a:t>
            </a:r>
            <a:endParaRPr lang="zh-CN" altLang="en-US" sz="1400" b="1" dirty="0">
              <a:solidFill>
                <a:schemeClr val="bg1"/>
              </a:solidFill>
              <a:ea typeface="彩虹粗仿宋" pitchFamily="49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11293" y="3427020"/>
            <a:ext cx="26362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 smtClean="0">
                <a:solidFill>
                  <a:schemeClr val="bg1"/>
                </a:solidFill>
                <a:ea typeface="彩虹粗仿宋" pitchFamily="49" charset="-122"/>
              </a:rPr>
              <a:t> July 2020</a:t>
            </a:r>
            <a:endParaRPr lang="zh-CN" altLang="en-US" sz="1400" b="1" dirty="0">
              <a:solidFill>
                <a:schemeClr val="bg1"/>
              </a:solidFill>
              <a:ea typeface="彩虹粗仿宋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70778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611560" y="258235"/>
            <a:ext cx="4831630" cy="301091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zh-CN" sz="2000" dirty="0"/>
              <a:t>CCB Match Plus: Strength</a:t>
            </a:r>
            <a:endParaRPr lang="zh-CN" altLang="en-US" sz="2000" dirty="0"/>
          </a:p>
        </p:txBody>
      </p:sp>
      <p:sp>
        <p:nvSpPr>
          <p:cNvPr id="3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7812360" y="4659982"/>
            <a:ext cx="841924" cy="365125"/>
          </a:xfrm>
        </p:spPr>
        <p:txBody>
          <a:bodyPr/>
          <a:lstStyle/>
          <a:p>
            <a:fld id="{0C913308-F349-4B6D-A68A-DD1791B4A57B}" type="slidenum">
              <a:rPr lang="zh-CN" altLang="en-US" sz="1050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zh-CN" altLang="en-US" sz="105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366" y="0"/>
            <a:ext cx="1970633" cy="699542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0" y="0"/>
            <a:ext cx="714999" cy="559326"/>
            <a:chOff x="0" y="0"/>
            <a:chExt cx="714999" cy="559326"/>
          </a:xfrm>
        </p:grpSpPr>
        <p:cxnSp>
          <p:nvCxnSpPr>
            <p:cNvPr id="6" name="直接连接符 5"/>
            <p:cNvCxnSpPr/>
            <p:nvPr/>
          </p:nvCxnSpPr>
          <p:spPr>
            <a:xfrm flipH="1">
              <a:off x="0" y="0"/>
              <a:ext cx="611560" cy="559326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H="1">
              <a:off x="327847" y="0"/>
              <a:ext cx="387152" cy="366203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直接连接符 15"/>
          <p:cNvCxnSpPr/>
          <p:nvPr/>
        </p:nvCxnSpPr>
        <p:spPr>
          <a:xfrm>
            <a:off x="3851920" y="1347614"/>
            <a:ext cx="0" cy="280831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283967" y="1347614"/>
            <a:ext cx="2088231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Domestic User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568,500+</a:t>
            </a:r>
            <a:endParaRPr lang="zh-CN" altLang="en-US" sz="20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531968" y="1347614"/>
            <a:ext cx="2664296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Demands Released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899,500+</a:t>
            </a:r>
            <a:endParaRPr lang="zh-CN" altLang="en-US" sz="20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283967" y="2935272"/>
            <a:ext cx="2248001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Matchmakings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52,900+</a:t>
            </a:r>
            <a:endParaRPr lang="zh-CN" altLang="en-US" sz="20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8" name="Picture 4" descr="C:\Users\Administrator.WINDOWS-S4MI9RI\Desktop\素材\图片素材\WechatIMG61副本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61" y="1619374"/>
            <a:ext cx="3206335" cy="226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/>
          <p:cNvSpPr txBox="1"/>
          <p:nvPr/>
        </p:nvSpPr>
        <p:spPr>
          <a:xfrm>
            <a:off x="6556945" y="2935272"/>
            <a:ext cx="2248001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Sign-up Parks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26</a:t>
            </a:r>
            <a:endParaRPr lang="zh-CN" altLang="en-US" sz="20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90535571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521423" y="258235"/>
            <a:ext cx="6919863" cy="369299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zh-CN" sz="2000" dirty="0">
                <a:cs typeface="Lucida Calligraphy" charset="0"/>
              </a:rPr>
              <a:t>CCB Match Plus: Bring the World within Reach</a:t>
            </a:r>
          </a:p>
        </p:txBody>
      </p:sp>
      <p:sp>
        <p:nvSpPr>
          <p:cNvPr id="3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7812360" y="4659982"/>
            <a:ext cx="841924" cy="365125"/>
          </a:xfrm>
        </p:spPr>
        <p:txBody>
          <a:bodyPr/>
          <a:lstStyle/>
          <a:p>
            <a:fld id="{0C913308-F349-4B6D-A68A-DD1791B4A57B}" type="slidenum">
              <a:rPr lang="zh-CN" altLang="en-US" sz="1050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zh-CN" altLang="en-US" sz="105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366" y="0"/>
            <a:ext cx="1970633" cy="699542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0" y="0"/>
            <a:ext cx="714999" cy="559326"/>
            <a:chOff x="0" y="0"/>
            <a:chExt cx="714999" cy="559326"/>
          </a:xfrm>
        </p:grpSpPr>
        <p:cxnSp>
          <p:nvCxnSpPr>
            <p:cNvPr id="6" name="直接连接符 5"/>
            <p:cNvCxnSpPr/>
            <p:nvPr/>
          </p:nvCxnSpPr>
          <p:spPr>
            <a:xfrm flipH="1">
              <a:off x="0" y="0"/>
              <a:ext cx="611560" cy="559326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H="1">
              <a:off x="327847" y="0"/>
              <a:ext cx="387152" cy="366203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圆角矩形 7"/>
          <p:cNvSpPr>
            <a:spLocks/>
          </p:cNvSpPr>
          <p:nvPr/>
        </p:nvSpPr>
        <p:spPr>
          <a:xfrm>
            <a:off x="2051720" y="2326337"/>
            <a:ext cx="1794033" cy="28390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25400" cap="flat" cmpd="sng" algn="ctr">
            <a:noFill/>
            <a:prstDash val="solid"/>
          </a:ln>
          <a:effectLst/>
        </p:spPr>
        <p:txBody>
          <a:bodyPr lIns="121665" tIns="60832" rIns="121665" bIns="60832" rtlCol="0" anchor="ctr"/>
          <a:lstStyle/>
          <a:p>
            <a:pPr marL="0" marR="0" lvl="0" indent="0" algn="ctr" defTabSz="913742" eaLnBrk="1" fontAlgn="base" latinLnBrk="0" hangingPunct="1">
              <a:lnSpc>
                <a:spcPct val="90000"/>
              </a:lnSpc>
              <a:spcBef>
                <a:spcPct val="35000"/>
              </a:spcBef>
              <a:spcAft>
                <a:spcPct val="15000"/>
              </a:spcAft>
              <a:buClrTx/>
              <a:buSzPct val="65000"/>
              <a:buFontTx/>
              <a:buNone/>
              <a:tabLst/>
              <a:defRPr/>
            </a:pPr>
            <a:r>
              <a:rPr lang="en-US" altLang="zh-CN" sz="1600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Project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圆角矩形 8"/>
          <p:cNvSpPr>
            <a:spLocks/>
          </p:cNvSpPr>
          <p:nvPr/>
        </p:nvSpPr>
        <p:spPr>
          <a:xfrm>
            <a:off x="2054620" y="2806327"/>
            <a:ext cx="1790701" cy="28390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25400" cap="flat" cmpd="sng" algn="ctr">
            <a:noFill/>
            <a:prstDash val="solid"/>
          </a:ln>
          <a:effectLst/>
        </p:spPr>
        <p:txBody>
          <a:bodyPr lIns="121665" tIns="60832" rIns="121665" bIns="60832" rtlCol="0" anchor="ctr"/>
          <a:lstStyle/>
          <a:p>
            <a:pPr marL="0" marR="0" lvl="0" indent="0" algn="ctr" defTabSz="913742" eaLnBrk="1" fontAlgn="base" latinLnBrk="0" hangingPunct="1">
              <a:lnSpc>
                <a:spcPct val="90000"/>
              </a:lnSpc>
              <a:spcBef>
                <a:spcPct val="35000"/>
              </a:spcBef>
              <a:spcAft>
                <a:spcPct val="15000"/>
              </a:spcAft>
              <a:buClrTx/>
              <a:buSzPct val="65000"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Service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Freeform 5"/>
          <p:cNvSpPr>
            <a:spLocks/>
          </p:cNvSpPr>
          <p:nvPr/>
        </p:nvSpPr>
        <p:spPr bwMode="auto">
          <a:xfrm>
            <a:off x="1122772" y="1723694"/>
            <a:ext cx="1041482" cy="1167092"/>
          </a:xfrm>
          <a:custGeom>
            <a:avLst/>
            <a:gdLst>
              <a:gd name="T0" fmla="*/ 238 w 313"/>
              <a:gd name="T1" fmla="*/ 351 h 351"/>
              <a:gd name="T2" fmla="*/ 313 w 313"/>
              <a:gd name="T3" fmla="*/ 168 h 351"/>
              <a:gd name="T4" fmla="*/ 146 w 313"/>
              <a:gd name="T5" fmla="*/ 0 h 351"/>
              <a:gd name="T6" fmla="*/ 0 w 313"/>
              <a:gd name="T7" fmla="*/ 351 h 351"/>
              <a:gd name="T8" fmla="*/ 238 w 313"/>
              <a:gd name="T9" fmla="*/ 351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3" h="351">
                <a:moveTo>
                  <a:pt x="238" y="351"/>
                </a:moveTo>
                <a:cubicBezTo>
                  <a:pt x="242" y="281"/>
                  <a:pt x="270" y="217"/>
                  <a:pt x="313" y="168"/>
                </a:cubicBezTo>
                <a:cubicBezTo>
                  <a:pt x="146" y="0"/>
                  <a:pt x="146" y="0"/>
                  <a:pt x="146" y="0"/>
                </a:cubicBezTo>
                <a:cubicBezTo>
                  <a:pt x="60" y="93"/>
                  <a:pt x="6" y="215"/>
                  <a:pt x="0" y="351"/>
                </a:cubicBezTo>
                <a:lnTo>
                  <a:pt x="238" y="35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566" tIns="60781" rIns="121566" bIns="60781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3742" eaLnBrk="1" fontAlgn="base" latinLnBrk="0" hangingPunct="1">
              <a:lnSpc>
                <a:spcPct val="90000"/>
              </a:lnSpc>
              <a:spcBef>
                <a:spcPct val="35000"/>
              </a:spcBef>
              <a:spcAft>
                <a:spcPct val="15000"/>
              </a:spcAft>
              <a:buClrTx/>
              <a:buSzPct val="65000"/>
              <a:buFontTx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3067444" y="1131590"/>
            <a:ext cx="1167515" cy="1041107"/>
          </a:xfrm>
          <a:custGeom>
            <a:avLst/>
            <a:gdLst>
              <a:gd name="T0" fmla="*/ 0 w 351"/>
              <a:gd name="T1" fmla="*/ 0 h 313"/>
              <a:gd name="T2" fmla="*/ 0 w 351"/>
              <a:gd name="T3" fmla="*/ 238 h 313"/>
              <a:gd name="T4" fmla="*/ 183 w 351"/>
              <a:gd name="T5" fmla="*/ 313 h 313"/>
              <a:gd name="T6" fmla="*/ 351 w 351"/>
              <a:gd name="T7" fmla="*/ 146 h 313"/>
              <a:gd name="T8" fmla="*/ 0 w 351"/>
              <a:gd name="T9" fmla="*/ 0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1" h="313">
                <a:moveTo>
                  <a:pt x="0" y="0"/>
                </a:moveTo>
                <a:cubicBezTo>
                  <a:pt x="0" y="238"/>
                  <a:pt x="0" y="238"/>
                  <a:pt x="0" y="238"/>
                </a:cubicBezTo>
                <a:cubicBezTo>
                  <a:pt x="70" y="243"/>
                  <a:pt x="133" y="270"/>
                  <a:pt x="183" y="313"/>
                </a:cubicBezTo>
                <a:cubicBezTo>
                  <a:pt x="351" y="146"/>
                  <a:pt x="351" y="146"/>
                  <a:pt x="351" y="146"/>
                </a:cubicBezTo>
                <a:cubicBezTo>
                  <a:pt x="258" y="60"/>
                  <a:pt x="135" y="6"/>
                  <a:pt x="0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121566" tIns="60781" rIns="121566" bIns="60781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3742" eaLnBrk="1" fontAlgn="base" latinLnBrk="0" hangingPunct="1">
              <a:lnSpc>
                <a:spcPct val="90000"/>
              </a:lnSpc>
              <a:spcBef>
                <a:spcPct val="35000"/>
              </a:spcBef>
              <a:spcAft>
                <a:spcPct val="15000"/>
              </a:spcAft>
              <a:buClrTx/>
              <a:buSzPct val="65000"/>
              <a:buFontTx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1122772" y="3039723"/>
            <a:ext cx="1041482" cy="1168239"/>
          </a:xfrm>
          <a:custGeom>
            <a:avLst/>
            <a:gdLst>
              <a:gd name="T0" fmla="*/ 313 w 313"/>
              <a:gd name="T1" fmla="*/ 183 h 351"/>
              <a:gd name="T2" fmla="*/ 238 w 313"/>
              <a:gd name="T3" fmla="*/ 0 h 351"/>
              <a:gd name="T4" fmla="*/ 0 w 313"/>
              <a:gd name="T5" fmla="*/ 0 h 351"/>
              <a:gd name="T6" fmla="*/ 146 w 313"/>
              <a:gd name="T7" fmla="*/ 351 h 351"/>
              <a:gd name="T8" fmla="*/ 313 w 313"/>
              <a:gd name="T9" fmla="*/ 183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3" h="351">
                <a:moveTo>
                  <a:pt x="313" y="183"/>
                </a:moveTo>
                <a:cubicBezTo>
                  <a:pt x="270" y="133"/>
                  <a:pt x="242" y="70"/>
                  <a:pt x="238" y="0"/>
                </a:cubicBezTo>
                <a:cubicBezTo>
                  <a:pt x="0" y="0"/>
                  <a:pt x="0" y="0"/>
                  <a:pt x="0" y="0"/>
                </a:cubicBezTo>
                <a:cubicBezTo>
                  <a:pt x="6" y="135"/>
                  <a:pt x="60" y="258"/>
                  <a:pt x="146" y="351"/>
                </a:cubicBezTo>
                <a:lnTo>
                  <a:pt x="313" y="183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121566" tIns="60781" rIns="121566" bIns="60781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3742" eaLnBrk="1" fontAlgn="base" latinLnBrk="0" hangingPunct="1">
              <a:lnSpc>
                <a:spcPct val="90000"/>
              </a:lnSpc>
              <a:spcBef>
                <a:spcPct val="35000"/>
              </a:spcBef>
              <a:spcAft>
                <a:spcPct val="15000"/>
              </a:spcAft>
              <a:buClrTx/>
              <a:buSzPct val="65000"/>
              <a:buFontTx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Freeform 8"/>
          <p:cNvSpPr>
            <a:spLocks/>
          </p:cNvSpPr>
          <p:nvPr/>
        </p:nvSpPr>
        <p:spPr bwMode="auto">
          <a:xfrm>
            <a:off x="1715136" y="1131590"/>
            <a:ext cx="1167515" cy="1041107"/>
          </a:xfrm>
          <a:custGeom>
            <a:avLst/>
            <a:gdLst>
              <a:gd name="T0" fmla="*/ 168 w 351"/>
              <a:gd name="T1" fmla="*/ 313 h 313"/>
              <a:gd name="T2" fmla="*/ 351 w 351"/>
              <a:gd name="T3" fmla="*/ 238 h 313"/>
              <a:gd name="T4" fmla="*/ 351 w 351"/>
              <a:gd name="T5" fmla="*/ 0 h 313"/>
              <a:gd name="T6" fmla="*/ 0 w 351"/>
              <a:gd name="T7" fmla="*/ 146 h 313"/>
              <a:gd name="T8" fmla="*/ 168 w 351"/>
              <a:gd name="T9" fmla="*/ 313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1" h="313">
                <a:moveTo>
                  <a:pt x="168" y="313"/>
                </a:moveTo>
                <a:cubicBezTo>
                  <a:pt x="217" y="270"/>
                  <a:pt x="281" y="243"/>
                  <a:pt x="351" y="238"/>
                </a:cubicBezTo>
                <a:cubicBezTo>
                  <a:pt x="351" y="0"/>
                  <a:pt x="351" y="0"/>
                  <a:pt x="351" y="0"/>
                </a:cubicBezTo>
                <a:cubicBezTo>
                  <a:pt x="215" y="6"/>
                  <a:pt x="93" y="60"/>
                  <a:pt x="0" y="146"/>
                </a:cubicBezTo>
                <a:lnTo>
                  <a:pt x="168" y="3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1566" tIns="60781" rIns="121566" bIns="60781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3742" eaLnBrk="1" fontAlgn="base" latinLnBrk="0" hangingPunct="1">
              <a:lnSpc>
                <a:spcPct val="90000"/>
              </a:lnSpc>
              <a:spcBef>
                <a:spcPct val="35000"/>
              </a:spcBef>
              <a:spcAft>
                <a:spcPct val="15000"/>
              </a:spcAft>
              <a:buClrTx/>
              <a:buSzPct val="65000"/>
              <a:buFontTx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Freeform 9"/>
          <p:cNvSpPr>
            <a:spLocks/>
          </p:cNvSpPr>
          <p:nvPr/>
        </p:nvSpPr>
        <p:spPr bwMode="auto">
          <a:xfrm>
            <a:off x="1715136" y="3755542"/>
            <a:ext cx="1167515" cy="1041107"/>
          </a:xfrm>
          <a:custGeom>
            <a:avLst/>
            <a:gdLst>
              <a:gd name="T0" fmla="*/ 351 w 351"/>
              <a:gd name="T1" fmla="*/ 76 h 313"/>
              <a:gd name="T2" fmla="*/ 168 w 351"/>
              <a:gd name="T3" fmla="*/ 0 h 313"/>
              <a:gd name="T4" fmla="*/ 0 w 351"/>
              <a:gd name="T5" fmla="*/ 168 h 313"/>
              <a:gd name="T6" fmla="*/ 351 w 351"/>
              <a:gd name="T7" fmla="*/ 313 h 313"/>
              <a:gd name="T8" fmla="*/ 351 w 351"/>
              <a:gd name="T9" fmla="*/ 76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1" h="313">
                <a:moveTo>
                  <a:pt x="351" y="76"/>
                </a:moveTo>
                <a:cubicBezTo>
                  <a:pt x="281" y="71"/>
                  <a:pt x="217" y="43"/>
                  <a:pt x="168" y="0"/>
                </a:cubicBezTo>
                <a:cubicBezTo>
                  <a:pt x="0" y="168"/>
                  <a:pt x="0" y="168"/>
                  <a:pt x="0" y="168"/>
                </a:cubicBezTo>
                <a:cubicBezTo>
                  <a:pt x="93" y="254"/>
                  <a:pt x="215" y="308"/>
                  <a:pt x="351" y="313"/>
                </a:cubicBezTo>
                <a:lnTo>
                  <a:pt x="351" y="7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121566" tIns="60781" rIns="121566" bIns="60781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3742" eaLnBrk="1" fontAlgn="base" latinLnBrk="0" hangingPunct="1">
              <a:lnSpc>
                <a:spcPct val="90000"/>
              </a:lnSpc>
              <a:spcBef>
                <a:spcPct val="35000"/>
              </a:spcBef>
              <a:spcAft>
                <a:spcPct val="15000"/>
              </a:spcAft>
              <a:buClrTx/>
              <a:buSzPct val="65000"/>
              <a:buFontTx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Freeform 10"/>
          <p:cNvSpPr>
            <a:spLocks/>
          </p:cNvSpPr>
          <p:nvPr/>
        </p:nvSpPr>
        <p:spPr bwMode="auto">
          <a:xfrm>
            <a:off x="3032741" y="3755542"/>
            <a:ext cx="1167515" cy="1041107"/>
          </a:xfrm>
          <a:custGeom>
            <a:avLst/>
            <a:gdLst>
              <a:gd name="T0" fmla="*/ 183 w 351"/>
              <a:gd name="T1" fmla="*/ 0 h 313"/>
              <a:gd name="T2" fmla="*/ 0 w 351"/>
              <a:gd name="T3" fmla="*/ 76 h 313"/>
              <a:gd name="T4" fmla="*/ 0 w 351"/>
              <a:gd name="T5" fmla="*/ 313 h 313"/>
              <a:gd name="T6" fmla="*/ 351 w 351"/>
              <a:gd name="T7" fmla="*/ 168 h 313"/>
              <a:gd name="T8" fmla="*/ 183 w 351"/>
              <a:gd name="T9" fmla="*/ 0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1" h="313">
                <a:moveTo>
                  <a:pt x="183" y="0"/>
                </a:moveTo>
                <a:cubicBezTo>
                  <a:pt x="133" y="43"/>
                  <a:pt x="70" y="71"/>
                  <a:pt x="0" y="76"/>
                </a:cubicBezTo>
                <a:cubicBezTo>
                  <a:pt x="0" y="313"/>
                  <a:pt x="0" y="313"/>
                  <a:pt x="0" y="313"/>
                </a:cubicBezTo>
                <a:cubicBezTo>
                  <a:pt x="135" y="308"/>
                  <a:pt x="258" y="254"/>
                  <a:pt x="351" y="168"/>
                </a:cubicBezTo>
                <a:lnTo>
                  <a:pt x="18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21566" tIns="60781" rIns="121566" bIns="60781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3742" eaLnBrk="1" fontAlgn="base" latinLnBrk="0" hangingPunct="1">
              <a:lnSpc>
                <a:spcPct val="90000"/>
              </a:lnSpc>
              <a:spcBef>
                <a:spcPct val="35000"/>
              </a:spcBef>
              <a:spcAft>
                <a:spcPct val="15000"/>
              </a:spcAft>
              <a:buClrTx/>
              <a:buSzPct val="65000"/>
              <a:buFontTx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Freeform 11"/>
          <p:cNvSpPr>
            <a:spLocks/>
          </p:cNvSpPr>
          <p:nvPr/>
        </p:nvSpPr>
        <p:spPr bwMode="auto">
          <a:xfrm>
            <a:off x="3747687" y="1723694"/>
            <a:ext cx="1040337" cy="1167092"/>
          </a:xfrm>
          <a:custGeom>
            <a:avLst/>
            <a:gdLst>
              <a:gd name="T0" fmla="*/ 0 w 313"/>
              <a:gd name="T1" fmla="*/ 168 h 351"/>
              <a:gd name="T2" fmla="*/ 76 w 313"/>
              <a:gd name="T3" fmla="*/ 351 h 351"/>
              <a:gd name="T4" fmla="*/ 313 w 313"/>
              <a:gd name="T5" fmla="*/ 351 h 351"/>
              <a:gd name="T6" fmla="*/ 168 w 313"/>
              <a:gd name="T7" fmla="*/ 0 h 351"/>
              <a:gd name="T8" fmla="*/ 0 w 313"/>
              <a:gd name="T9" fmla="*/ 168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3" h="351">
                <a:moveTo>
                  <a:pt x="0" y="168"/>
                </a:moveTo>
                <a:cubicBezTo>
                  <a:pt x="43" y="217"/>
                  <a:pt x="71" y="281"/>
                  <a:pt x="76" y="351"/>
                </a:cubicBezTo>
                <a:cubicBezTo>
                  <a:pt x="313" y="351"/>
                  <a:pt x="313" y="351"/>
                  <a:pt x="313" y="351"/>
                </a:cubicBezTo>
                <a:cubicBezTo>
                  <a:pt x="308" y="215"/>
                  <a:pt x="254" y="93"/>
                  <a:pt x="168" y="0"/>
                </a:cubicBezTo>
                <a:lnTo>
                  <a:pt x="0" y="16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121566" tIns="60781" rIns="121566" bIns="60781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3742" eaLnBrk="1" fontAlgn="base" latinLnBrk="0" hangingPunct="1">
              <a:lnSpc>
                <a:spcPct val="90000"/>
              </a:lnSpc>
              <a:spcBef>
                <a:spcPct val="35000"/>
              </a:spcBef>
              <a:spcAft>
                <a:spcPct val="15000"/>
              </a:spcAft>
              <a:buClrTx/>
              <a:buSzPct val="65000"/>
              <a:buFontTx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Freeform 12"/>
          <p:cNvSpPr>
            <a:spLocks/>
          </p:cNvSpPr>
          <p:nvPr/>
        </p:nvSpPr>
        <p:spPr bwMode="auto">
          <a:xfrm>
            <a:off x="3747687" y="3039723"/>
            <a:ext cx="1040337" cy="1168239"/>
          </a:xfrm>
          <a:custGeom>
            <a:avLst/>
            <a:gdLst>
              <a:gd name="T0" fmla="*/ 76 w 313"/>
              <a:gd name="T1" fmla="*/ 0 h 351"/>
              <a:gd name="T2" fmla="*/ 0 w 313"/>
              <a:gd name="T3" fmla="*/ 183 h 351"/>
              <a:gd name="T4" fmla="*/ 168 w 313"/>
              <a:gd name="T5" fmla="*/ 351 h 351"/>
              <a:gd name="T6" fmla="*/ 313 w 313"/>
              <a:gd name="T7" fmla="*/ 0 h 351"/>
              <a:gd name="T8" fmla="*/ 76 w 313"/>
              <a:gd name="T9" fmla="*/ 0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3" h="351">
                <a:moveTo>
                  <a:pt x="76" y="0"/>
                </a:moveTo>
                <a:cubicBezTo>
                  <a:pt x="71" y="70"/>
                  <a:pt x="43" y="133"/>
                  <a:pt x="0" y="183"/>
                </a:cubicBezTo>
                <a:cubicBezTo>
                  <a:pt x="168" y="351"/>
                  <a:pt x="168" y="351"/>
                  <a:pt x="168" y="351"/>
                </a:cubicBezTo>
                <a:cubicBezTo>
                  <a:pt x="254" y="258"/>
                  <a:pt x="308" y="135"/>
                  <a:pt x="313" y="0"/>
                </a:cubicBezTo>
                <a:lnTo>
                  <a:pt x="76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121566" tIns="60781" rIns="121566" bIns="60781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3742" eaLnBrk="1" fontAlgn="base" latinLnBrk="0" hangingPunct="1">
              <a:lnSpc>
                <a:spcPct val="90000"/>
              </a:lnSpc>
              <a:spcBef>
                <a:spcPct val="35000"/>
              </a:spcBef>
              <a:spcAft>
                <a:spcPct val="15000"/>
              </a:spcAft>
              <a:buClrTx/>
              <a:buSzPct val="65000"/>
              <a:buFontTx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Group 39"/>
          <p:cNvGrpSpPr/>
          <p:nvPr/>
        </p:nvGrpSpPr>
        <p:grpSpPr>
          <a:xfrm>
            <a:off x="3304676" y="1423040"/>
            <a:ext cx="483320" cy="425211"/>
            <a:chOff x="10059988" y="2759075"/>
            <a:chExt cx="463550" cy="407988"/>
          </a:xfrm>
          <a:solidFill>
            <a:sysClr val="window" lastClr="FFFFFF"/>
          </a:solidFill>
        </p:grpSpPr>
        <p:sp>
          <p:nvSpPr>
            <p:cNvPr id="19" name="Freeform 182"/>
            <p:cNvSpPr>
              <a:spLocks/>
            </p:cNvSpPr>
            <p:nvPr/>
          </p:nvSpPr>
          <p:spPr bwMode="auto">
            <a:xfrm>
              <a:off x="10059988" y="2759075"/>
              <a:ext cx="463550" cy="168275"/>
            </a:xfrm>
            <a:custGeom>
              <a:avLst/>
              <a:gdLst>
                <a:gd name="T0" fmla="*/ 1606 w 3212"/>
                <a:gd name="T1" fmla="*/ 0 h 1164"/>
                <a:gd name="T2" fmla="*/ 1815 w 3212"/>
                <a:gd name="T3" fmla="*/ 5 h 1164"/>
                <a:gd name="T4" fmla="*/ 2016 w 3212"/>
                <a:gd name="T5" fmla="*/ 19 h 1164"/>
                <a:gd name="T6" fmla="*/ 2208 w 3212"/>
                <a:gd name="T7" fmla="*/ 43 h 1164"/>
                <a:gd name="T8" fmla="*/ 2388 w 3212"/>
                <a:gd name="T9" fmla="*/ 74 h 1164"/>
                <a:gd name="T10" fmla="*/ 2554 w 3212"/>
                <a:gd name="T11" fmla="*/ 112 h 1164"/>
                <a:gd name="T12" fmla="*/ 2706 w 3212"/>
                <a:gd name="T13" fmla="*/ 158 h 1164"/>
                <a:gd name="T14" fmla="*/ 2841 w 3212"/>
                <a:gd name="T15" fmla="*/ 210 h 1164"/>
                <a:gd name="T16" fmla="*/ 2958 w 3212"/>
                <a:gd name="T17" fmla="*/ 268 h 1164"/>
                <a:gd name="T18" fmla="*/ 3055 w 3212"/>
                <a:gd name="T19" fmla="*/ 331 h 1164"/>
                <a:gd name="T20" fmla="*/ 3130 w 3212"/>
                <a:gd name="T21" fmla="*/ 398 h 1164"/>
                <a:gd name="T22" fmla="*/ 3182 w 3212"/>
                <a:gd name="T23" fmla="*/ 469 h 1164"/>
                <a:gd name="T24" fmla="*/ 3209 w 3212"/>
                <a:gd name="T25" fmla="*/ 544 h 1164"/>
                <a:gd name="T26" fmla="*/ 3209 w 3212"/>
                <a:gd name="T27" fmla="*/ 620 h 1164"/>
                <a:gd name="T28" fmla="*/ 3182 w 3212"/>
                <a:gd name="T29" fmla="*/ 695 h 1164"/>
                <a:gd name="T30" fmla="*/ 3130 w 3212"/>
                <a:gd name="T31" fmla="*/ 766 h 1164"/>
                <a:gd name="T32" fmla="*/ 3055 w 3212"/>
                <a:gd name="T33" fmla="*/ 833 h 1164"/>
                <a:gd name="T34" fmla="*/ 2958 w 3212"/>
                <a:gd name="T35" fmla="*/ 896 h 1164"/>
                <a:gd name="T36" fmla="*/ 2841 w 3212"/>
                <a:gd name="T37" fmla="*/ 954 h 1164"/>
                <a:gd name="T38" fmla="*/ 2706 w 3212"/>
                <a:gd name="T39" fmla="*/ 1006 h 1164"/>
                <a:gd name="T40" fmla="*/ 2554 w 3212"/>
                <a:gd name="T41" fmla="*/ 1052 h 1164"/>
                <a:gd name="T42" fmla="*/ 2388 w 3212"/>
                <a:gd name="T43" fmla="*/ 1090 h 1164"/>
                <a:gd name="T44" fmla="*/ 2208 w 3212"/>
                <a:gd name="T45" fmla="*/ 1122 h 1164"/>
                <a:gd name="T46" fmla="*/ 2016 w 3212"/>
                <a:gd name="T47" fmla="*/ 1145 h 1164"/>
                <a:gd name="T48" fmla="*/ 1815 w 3212"/>
                <a:gd name="T49" fmla="*/ 1159 h 1164"/>
                <a:gd name="T50" fmla="*/ 1606 w 3212"/>
                <a:gd name="T51" fmla="*/ 1164 h 1164"/>
                <a:gd name="T52" fmla="*/ 1397 w 3212"/>
                <a:gd name="T53" fmla="*/ 1159 h 1164"/>
                <a:gd name="T54" fmla="*/ 1195 w 3212"/>
                <a:gd name="T55" fmla="*/ 1145 h 1164"/>
                <a:gd name="T56" fmla="*/ 1004 w 3212"/>
                <a:gd name="T57" fmla="*/ 1122 h 1164"/>
                <a:gd name="T58" fmla="*/ 824 w 3212"/>
                <a:gd name="T59" fmla="*/ 1090 h 1164"/>
                <a:gd name="T60" fmla="*/ 658 w 3212"/>
                <a:gd name="T61" fmla="*/ 1052 h 1164"/>
                <a:gd name="T62" fmla="*/ 506 w 3212"/>
                <a:gd name="T63" fmla="*/ 1006 h 1164"/>
                <a:gd name="T64" fmla="*/ 371 w 3212"/>
                <a:gd name="T65" fmla="*/ 954 h 1164"/>
                <a:gd name="T66" fmla="*/ 254 w 3212"/>
                <a:gd name="T67" fmla="*/ 896 h 1164"/>
                <a:gd name="T68" fmla="*/ 157 w 3212"/>
                <a:gd name="T69" fmla="*/ 833 h 1164"/>
                <a:gd name="T70" fmla="*/ 82 w 3212"/>
                <a:gd name="T71" fmla="*/ 766 h 1164"/>
                <a:gd name="T72" fmla="*/ 30 w 3212"/>
                <a:gd name="T73" fmla="*/ 695 h 1164"/>
                <a:gd name="T74" fmla="*/ 3 w 3212"/>
                <a:gd name="T75" fmla="*/ 620 h 1164"/>
                <a:gd name="T76" fmla="*/ 3 w 3212"/>
                <a:gd name="T77" fmla="*/ 544 h 1164"/>
                <a:gd name="T78" fmla="*/ 30 w 3212"/>
                <a:gd name="T79" fmla="*/ 469 h 1164"/>
                <a:gd name="T80" fmla="*/ 82 w 3212"/>
                <a:gd name="T81" fmla="*/ 398 h 1164"/>
                <a:gd name="T82" fmla="*/ 157 w 3212"/>
                <a:gd name="T83" fmla="*/ 331 h 1164"/>
                <a:gd name="T84" fmla="*/ 254 w 3212"/>
                <a:gd name="T85" fmla="*/ 268 h 1164"/>
                <a:gd name="T86" fmla="*/ 371 w 3212"/>
                <a:gd name="T87" fmla="*/ 210 h 1164"/>
                <a:gd name="T88" fmla="*/ 506 w 3212"/>
                <a:gd name="T89" fmla="*/ 158 h 1164"/>
                <a:gd name="T90" fmla="*/ 658 w 3212"/>
                <a:gd name="T91" fmla="*/ 112 h 1164"/>
                <a:gd name="T92" fmla="*/ 824 w 3212"/>
                <a:gd name="T93" fmla="*/ 74 h 1164"/>
                <a:gd name="T94" fmla="*/ 1004 w 3212"/>
                <a:gd name="T95" fmla="*/ 43 h 1164"/>
                <a:gd name="T96" fmla="*/ 1195 w 3212"/>
                <a:gd name="T97" fmla="*/ 19 h 1164"/>
                <a:gd name="T98" fmla="*/ 1397 w 3212"/>
                <a:gd name="T99" fmla="*/ 5 h 1164"/>
                <a:gd name="T100" fmla="*/ 1606 w 3212"/>
                <a:gd name="T101" fmla="*/ 0 h 1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2" h="1164">
                  <a:moveTo>
                    <a:pt x="1606" y="0"/>
                  </a:moveTo>
                  <a:lnTo>
                    <a:pt x="1606" y="0"/>
                  </a:lnTo>
                  <a:lnTo>
                    <a:pt x="1712" y="2"/>
                  </a:lnTo>
                  <a:lnTo>
                    <a:pt x="1815" y="5"/>
                  </a:lnTo>
                  <a:lnTo>
                    <a:pt x="1917" y="11"/>
                  </a:lnTo>
                  <a:lnTo>
                    <a:pt x="2016" y="19"/>
                  </a:lnTo>
                  <a:lnTo>
                    <a:pt x="2114" y="30"/>
                  </a:lnTo>
                  <a:lnTo>
                    <a:pt x="2208" y="43"/>
                  </a:lnTo>
                  <a:lnTo>
                    <a:pt x="2299" y="57"/>
                  </a:lnTo>
                  <a:lnTo>
                    <a:pt x="2388" y="74"/>
                  </a:lnTo>
                  <a:lnTo>
                    <a:pt x="2472" y="92"/>
                  </a:lnTo>
                  <a:lnTo>
                    <a:pt x="2554" y="112"/>
                  </a:lnTo>
                  <a:lnTo>
                    <a:pt x="2632" y="135"/>
                  </a:lnTo>
                  <a:lnTo>
                    <a:pt x="2706" y="158"/>
                  </a:lnTo>
                  <a:lnTo>
                    <a:pt x="2775" y="183"/>
                  </a:lnTo>
                  <a:lnTo>
                    <a:pt x="2841" y="210"/>
                  </a:lnTo>
                  <a:lnTo>
                    <a:pt x="2902" y="238"/>
                  </a:lnTo>
                  <a:lnTo>
                    <a:pt x="2958" y="268"/>
                  </a:lnTo>
                  <a:lnTo>
                    <a:pt x="3009" y="299"/>
                  </a:lnTo>
                  <a:lnTo>
                    <a:pt x="3055" y="331"/>
                  </a:lnTo>
                  <a:lnTo>
                    <a:pt x="3096" y="364"/>
                  </a:lnTo>
                  <a:lnTo>
                    <a:pt x="3130" y="398"/>
                  </a:lnTo>
                  <a:lnTo>
                    <a:pt x="3159" y="433"/>
                  </a:lnTo>
                  <a:lnTo>
                    <a:pt x="3182" y="469"/>
                  </a:lnTo>
                  <a:lnTo>
                    <a:pt x="3199" y="506"/>
                  </a:lnTo>
                  <a:lnTo>
                    <a:pt x="3209" y="544"/>
                  </a:lnTo>
                  <a:lnTo>
                    <a:pt x="3212" y="582"/>
                  </a:lnTo>
                  <a:lnTo>
                    <a:pt x="3209" y="620"/>
                  </a:lnTo>
                  <a:lnTo>
                    <a:pt x="3199" y="658"/>
                  </a:lnTo>
                  <a:lnTo>
                    <a:pt x="3182" y="695"/>
                  </a:lnTo>
                  <a:lnTo>
                    <a:pt x="3159" y="731"/>
                  </a:lnTo>
                  <a:lnTo>
                    <a:pt x="3130" y="766"/>
                  </a:lnTo>
                  <a:lnTo>
                    <a:pt x="3096" y="800"/>
                  </a:lnTo>
                  <a:lnTo>
                    <a:pt x="3055" y="833"/>
                  </a:lnTo>
                  <a:lnTo>
                    <a:pt x="3009" y="865"/>
                  </a:lnTo>
                  <a:lnTo>
                    <a:pt x="2958" y="896"/>
                  </a:lnTo>
                  <a:lnTo>
                    <a:pt x="2902" y="926"/>
                  </a:lnTo>
                  <a:lnTo>
                    <a:pt x="2841" y="954"/>
                  </a:lnTo>
                  <a:lnTo>
                    <a:pt x="2775" y="981"/>
                  </a:lnTo>
                  <a:lnTo>
                    <a:pt x="2706" y="1006"/>
                  </a:lnTo>
                  <a:lnTo>
                    <a:pt x="2632" y="1030"/>
                  </a:lnTo>
                  <a:lnTo>
                    <a:pt x="2554" y="1052"/>
                  </a:lnTo>
                  <a:lnTo>
                    <a:pt x="2472" y="1072"/>
                  </a:lnTo>
                  <a:lnTo>
                    <a:pt x="2388" y="1090"/>
                  </a:lnTo>
                  <a:lnTo>
                    <a:pt x="2299" y="1107"/>
                  </a:lnTo>
                  <a:lnTo>
                    <a:pt x="2208" y="1122"/>
                  </a:lnTo>
                  <a:lnTo>
                    <a:pt x="2114" y="1134"/>
                  </a:lnTo>
                  <a:lnTo>
                    <a:pt x="2016" y="1145"/>
                  </a:lnTo>
                  <a:lnTo>
                    <a:pt x="1917" y="1153"/>
                  </a:lnTo>
                  <a:lnTo>
                    <a:pt x="1815" y="1159"/>
                  </a:lnTo>
                  <a:lnTo>
                    <a:pt x="1712" y="1163"/>
                  </a:lnTo>
                  <a:lnTo>
                    <a:pt x="1606" y="1164"/>
                  </a:lnTo>
                  <a:lnTo>
                    <a:pt x="1500" y="1163"/>
                  </a:lnTo>
                  <a:lnTo>
                    <a:pt x="1397" y="1159"/>
                  </a:lnTo>
                  <a:lnTo>
                    <a:pt x="1295" y="1153"/>
                  </a:lnTo>
                  <a:lnTo>
                    <a:pt x="1195" y="1145"/>
                  </a:lnTo>
                  <a:lnTo>
                    <a:pt x="1098" y="1134"/>
                  </a:lnTo>
                  <a:lnTo>
                    <a:pt x="1004" y="1122"/>
                  </a:lnTo>
                  <a:lnTo>
                    <a:pt x="912" y="1107"/>
                  </a:lnTo>
                  <a:lnTo>
                    <a:pt x="824" y="1090"/>
                  </a:lnTo>
                  <a:lnTo>
                    <a:pt x="739" y="1072"/>
                  </a:lnTo>
                  <a:lnTo>
                    <a:pt x="658" y="1052"/>
                  </a:lnTo>
                  <a:lnTo>
                    <a:pt x="580" y="1030"/>
                  </a:lnTo>
                  <a:lnTo>
                    <a:pt x="506" y="1006"/>
                  </a:lnTo>
                  <a:lnTo>
                    <a:pt x="436" y="981"/>
                  </a:lnTo>
                  <a:lnTo>
                    <a:pt x="371" y="954"/>
                  </a:lnTo>
                  <a:lnTo>
                    <a:pt x="310" y="926"/>
                  </a:lnTo>
                  <a:lnTo>
                    <a:pt x="254" y="896"/>
                  </a:lnTo>
                  <a:lnTo>
                    <a:pt x="203" y="865"/>
                  </a:lnTo>
                  <a:lnTo>
                    <a:pt x="157" y="833"/>
                  </a:lnTo>
                  <a:lnTo>
                    <a:pt x="116" y="800"/>
                  </a:lnTo>
                  <a:lnTo>
                    <a:pt x="82" y="766"/>
                  </a:lnTo>
                  <a:lnTo>
                    <a:pt x="53" y="731"/>
                  </a:lnTo>
                  <a:lnTo>
                    <a:pt x="30" y="695"/>
                  </a:lnTo>
                  <a:lnTo>
                    <a:pt x="13" y="658"/>
                  </a:lnTo>
                  <a:lnTo>
                    <a:pt x="3" y="620"/>
                  </a:lnTo>
                  <a:lnTo>
                    <a:pt x="0" y="582"/>
                  </a:lnTo>
                  <a:lnTo>
                    <a:pt x="3" y="544"/>
                  </a:lnTo>
                  <a:lnTo>
                    <a:pt x="13" y="506"/>
                  </a:lnTo>
                  <a:lnTo>
                    <a:pt x="30" y="469"/>
                  </a:lnTo>
                  <a:lnTo>
                    <a:pt x="53" y="433"/>
                  </a:lnTo>
                  <a:lnTo>
                    <a:pt x="82" y="398"/>
                  </a:lnTo>
                  <a:lnTo>
                    <a:pt x="116" y="364"/>
                  </a:lnTo>
                  <a:lnTo>
                    <a:pt x="157" y="331"/>
                  </a:lnTo>
                  <a:lnTo>
                    <a:pt x="203" y="299"/>
                  </a:lnTo>
                  <a:lnTo>
                    <a:pt x="254" y="268"/>
                  </a:lnTo>
                  <a:lnTo>
                    <a:pt x="310" y="238"/>
                  </a:lnTo>
                  <a:lnTo>
                    <a:pt x="371" y="210"/>
                  </a:lnTo>
                  <a:lnTo>
                    <a:pt x="436" y="183"/>
                  </a:lnTo>
                  <a:lnTo>
                    <a:pt x="506" y="158"/>
                  </a:lnTo>
                  <a:lnTo>
                    <a:pt x="580" y="135"/>
                  </a:lnTo>
                  <a:lnTo>
                    <a:pt x="658" y="112"/>
                  </a:lnTo>
                  <a:lnTo>
                    <a:pt x="739" y="92"/>
                  </a:lnTo>
                  <a:lnTo>
                    <a:pt x="824" y="74"/>
                  </a:lnTo>
                  <a:lnTo>
                    <a:pt x="912" y="57"/>
                  </a:lnTo>
                  <a:lnTo>
                    <a:pt x="1004" y="43"/>
                  </a:lnTo>
                  <a:lnTo>
                    <a:pt x="1098" y="30"/>
                  </a:lnTo>
                  <a:lnTo>
                    <a:pt x="1195" y="19"/>
                  </a:lnTo>
                  <a:lnTo>
                    <a:pt x="1295" y="11"/>
                  </a:lnTo>
                  <a:lnTo>
                    <a:pt x="1397" y="5"/>
                  </a:lnTo>
                  <a:lnTo>
                    <a:pt x="1500" y="2"/>
                  </a:lnTo>
                  <a:lnTo>
                    <a:pt x="16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04" tIns="60952" rIns="121904" bIns="6095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3742" eaLnBrk="1" fontAlgn="base" latinLnBrk="0" hangingPunct="1">
                <a:lnSpc>
                  <a:spcPct val="90000"/>
                </a:lnSpc>
                <a:spcBef>
                  <a:spcPct val="35000"/>
                </a:spcBef>
                <a:spcAft>
                  <a:spcPct val="15000"/>
                </a:spcAft>
                <a:buClrTx/>
                <a:buSzPct val="65000"/>
                <a:buFontTx/>
                <a:buChar char="•"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Freeform 183"/>
            <p:cNvSpPr>
              <a:spLocks/>
            </p:cNvSpPr>
            <p:nvPr/>
          </p:nvSpPr>
          <p:spPr bwMode="auto">
            <a:xfrm>
              <a:off x="10059988" y="2917825"/>
              <a:ext cx="463550" cy="93663"/>
            </a:xfrm>
            <a:custGeom>
              <a:avLst/>
              <a:gdLst>
                <a:gd name="T0" fmla="*/ 87 w 3212"/>
                <a:gd name="T1" fmla="*/ 40 h 648"/>
                <a:gd name="T2" fmla="*/ 256 w 3212"/>
                <a:gd name="T3" fmla="*/ 114 h 648"/>
                <a:gd name="T4" fmla="*/ 442 w 3212"/>
                <a:gd name="T5" fmla="*/ 179 h 648"/>
                <a:gd name="T6" fmla="*/ 647 w 3212"/>
                <a:gd name="T7" fmla="*/ 233 h 648"/>
                <a:gd name="T8" fmla="*/ 869 w 3212"/>
                <a:gd name="T9" fmla="*/ 277 h 648"/>
                <a:gd name="T10" fmla="*/ 1103 w 3212"/>
                <a:gd name="T11" fmla="*/ 310 h 648"/>
                <a:gd name="T12" fmla="*/ 1349 w 3212"/>
                <a:gd name="T13" fmla="*/ 330 h 648"/>
                <a:gd name="T14" fmla="*/ 1606 w 3212"/>
                <a:gd name="T15" fmla="*/ 338 h 648"/>
                <a:gd name="T16" fmla="*/ 1862 w 3212"/>
                <a:gd name="T17" fmla="*/ 330 h 648"/>
                <a:gd name="T18" fmla="*/ 2109 w 3212"/>
                <a:gd name="T19" fmla="*/ 310 h 648"/>
                <a:gd name="T20" fmla="*/ 2343 w 3212"/>
                <a:gd name="T21" fmla="*/ 277 h 648"/>
                <a:gd name="T22" fmla="*/ 2564 w 3212"/>
                <a:gd name="T23" fmla="*/ 233 h 648"/>
                <a:gd name="T24" fmla="*/ 2769 w 3212"/>
                <a:gd name="T25" fmla="*/ 179 h 648"/>
                <a:gd name="T26" fmla="*/ 2957 w 3212"/>
                <a:gd name="T27" fmla="*/ 114 h 648"/>
                <a:gd name="T28" fmla="*/ 3125 w 3212"/>
                <a:gd name="T29" fmla="*/ 40 h 648"/>
                <a:gd name="T30" fmla="*/ 3209 w 3212"/>
                <a:gd name="T31" fmla="*/ 33 h 648"/>
                <a:gd name="T32" fmla="*/ 3209 w 3212"/>
                <a:gd name="T33" fmla="*/ 104 h 648"/>
                <a:gd name="T34" fmla="*/ 3182 w 3212"/>
                <a:gd name="T35" fmla="*/ 179 h 648"/>
                <a:gd name="T36" fmla="*/ 3130 w 3212"/>
                <a:gd name="T37" fmla="*/ 250 h 648"/>
                <a:gd name="T38" fmla="*/ 3055 w 3212"/>
                <a:gd name="T39" fmla="*/ 317 h 648"/>
                <a:gd name="T40" fmla="*/ 2958 w 3212"/>
                <a:gd name="T41" fmla="*/ 381 h 648"/>
                <a:gd name="T42" fmla="*/ 2841 w 3212"/>
                <a:gd name="T43" fmla="*/ 439 h 648"/>
                <a:gd name="T44" fmla="*/ 2706 w 3212"/>
                <a:gd name="T45" fmla="*/ 491 h 648"/>
                <a:gd name="T46" fmla="*/ 2554 w 3212"/>
                <a:gd name="T47" fmla="*/ 536 h 648"/>
                <a:gd name="T48" fmla="*/ 2388 w 3212"/>
                <a:gd name="T49" fmla="*/ 575 h 648"/>
                <a:gd name="T50" fmla="*/ 2208 w 3212"/>
                <a:gd name="T51" fmla="*/ 606 h 648"/>
                <a:gd name="T52" fmla="*/ 2016 w 3212"/>
                <a:gd name="T53" fmla="*/ 629 h 648"/>
                <a:gd name="T54" fmla="*/ 1815 w 3212"/>
                <a:gd name="T55" fmla="*/ 644 h 648"/>
                <a:gd name="T56" fmla="*/ 1606 w 3212"/>
                <a:gd name="T57" fmla="*/ 648 h 648"/>
                <a:gd name="T58" fmla="*/ 1397 w 3212"/>
                <a:gd name="T59" fmla="*/ 644 h 648"/>
                <a:gd name="T60" fmla="*/ 1195 w 3212"/>
                <a:gd name="T61" fmla="*/ 629 h 648"/>
                <a:gd name="T62" fmla="*/ 1004 w 3212"/>
                <a:gd name="T63" fmla="*/ 606 h 648"/>
                <a:gd name="T64" fmla="*/ 824 w 3212"/>
                <a:gd name="T65" fmla="*/ 575 h 648"/>
                <a:gd name="T66" fmla="*/ 658 w 3212"/>
                <a:gd name="T67" fmla="*/ 536 h 648"/>
                <a:gd name="T68" fmla="*/ 506 w 3212"/>
                <a:gd name="T69" fmla="*/ 491 h 648"/>
                <a:gd name="T70" fmla="*/ 371 w 3212"/>
                <a:gd name="T71" fmla="*/ 439 h 648"/>
                <a:gd name="T72" fmla="*/ 254 w 3212"/>
                <a:gd name="T73" fmla="*/ 381 h 648"/>
                <a:gd name="T74" fmla="*/ 157 w 3212"/>
                <a:gd name="T75" fmla="*/ 317 h 648"/>
                <a:gd name="T76" fmla="*/ 82 w 3212"/>
                <a:gd name="T77" fmla="*/ 250 h 648"/>
                <a:gd name="T78" fmla="*/ 30 w 3212"/>
                <a:gd name="T79" fmla="*/ 179 h 648"/>
                <a:gd name="T80" fmla="*/ 3 w 3212"/>
                <a:gd name="T81" fmla="*/ 104 h 648"/>
                <a:gd name="T82" fmla="*/ 3 w 3212"/>
                <a:gd name="T83" fmla="*/ 33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12" h="648">
                  <a:moveTo>
                    <a:pt x="11" y="0"/>
                  </a:moveTo>
                  <a:lnTo>
                    <a:pt x="87" y="40"/>
                  </a:lnTo>
                  <a:lnTo>
                    <a:pt x="169" y="78"/>
                  </a:lnTo>
                  <a:lnTo>
                    <a:pt x="256" y="114"/>
                  </a:lnTo>
                  <a:lnTo>
                    <a:pt x="346" y="147"/>
                  </a:lnTo>
                  <a:lnTo>
                    <a:pt x="442" y="179"/>
                  </a:lnTo>
                  <a:lnTo>
                    <a:pt x="543" y="207"/>
                  </a:lnTo>
                  <a:lnTo>
                    <a:pt x="647" y="233"/>
                  </a:lnTo>
                  <a:lnTo>
                    <a:pt x="756" y="257"/>
                  </a:lnTo>
                  <a:lnTo>
                    <a:pt x="869" y="277"/>
                  </a:lnTo>
                  <a:lnTo>
                    <a:pt x="985" y="295"/>
                  </a:lnTo>
                  <a:lnTo>
                    <a:pt x="1103" y="310"/>
                  </a:lnTo>
                  <a:lnTo>
                    <a:pt x="1225" y="322"/>
                  </a:lnTo>
                  <a:lnTo>
                    <a:pt x="1349" y="330"/>
                  </a:lnTo>
                  <a:lnTo>
                    <a:pt x="1477" y="336"/>
                  </a:lnTo>
                  <a:lnTo>
                    <a:pt x="1606" y="338"/>
                  </a:lnTo>
                  <a:lnTo>
                    <a:pt x="1735" y="336"/>
                  </a:lnTo>
                  <a:lnTo>
                    <a:pt x="1862" y="330"/>
                  </a:lnTo>
                  <a:lnTo>
                    <a:pt x="1987" y="322"/>
                  </a:lnTo>
                  <a:lnTo>
                    <a:pt x="2109" y="310"/>
                  </a:lnTo>
                  <a:lnTo>
                    <a:pt x="2228" y="295"/>
                  </a:lnTo>
                  <a:lnTo>
                    <a:pt x="2343" y="277"/>
                  </a:lnTo>
                  <a:lnTo>
                    <a:pt x="2455" y="257"/>
                  </a:lnTo>
                  <a:lnTo>
                    <a:pt x="2564" y="233"/>
                  </a:lnTo>
                  <a:lnTo>
                    <a:pt x="2669" y="207"/>
                  </a:lnTo>
                  <a:lnTo>
                    <a:pt x="2769" y="179"/>
                  </a:lnTo>
                  <a:lnTo>
                    <a:pt x="2865" y="147"/>
                  </a:lnTo>
                  <a:lnTo>
                    <a:pt x="2957" y="114"/>
                  </a:lnTo>
                  <a:lnTo>
                    <a:pt x="3044" y="78"/>
                  </a:lnTo>
                  <a:lnTo>
                    <a:pt x="3125" y="40"/>
                  </a:lnTo>
                  <a:lnTo>
                    <a:pt x="3202" y="0"/>
                  </a:lnTo>
                  <a:lnTo>
                    <a:pt x="3209" y="33"/>
                  </a:lnTo>
                  <a:lnTo>
                    <a:pt x="3212" y="66"/>
                  </a:lnTo>
                  <a:lnTo>
                    <a:pt x="3209" y="104"/>
                  </a:lnTo>
                  <a:lnTo>
                    <a:pt x="3199" y="142"/>
                  </a:lnTo>
                  <a:lnTo>
                    <a:pt x="3182" y="179"/>
                  </a:lnTo>
                  <a:lnTo>
                    <a:pt x="3159" y="215"/>
                  </a:lnTo>
                  <a:lnTo>
                    <a:pt x="3130" y="250"/>
                  </a:lnTo>
                  <a:lnTo>
                    <a:pt x="3096" y="284"/>
                  </a:lnTo>
                  <a:lnTo>
                    <a:pt x="3055" y="317"/>
                  </a:lnTo>
                  <a:lnTo>
                    <a:pt x="3009" y="350"/>
                  </a:lnTo>
                  <a:lnTo>
                    <a:pt x="2958" y="381"/>
                  </a:lnTo>
                  <a:lnTo>
                    <a:pt x="2902" y="410"/>
                  </a:lnTo>
                  <a:lnTo>
                    <a:pt x="2841" y="439"/>
                  </a:lnTo>
                  <a:lnTo>
                    <a:pt x="2775" y="465"/>
                  </a:lnTo>
                  <a:lnTo>
                    <a:pt x="2706" y="491"/>
                  </a:lnTo>
                  <a:lnTo>
                    <a:pt x="2632" y="514"/>
                  </a:lnTo>
                  <a:lnTo>
                    <a:pt x="2554" y="536"/>
                  </a:lnTo>
                  <a:lnTo>
                    <a:pt x="2472" y="557"/>
                  </a:lnTo>
                  <a:lnTo>
                    <a:pt x="2388" y="575"/>
                  </a:lnTo>
                  <a:lnTo>
                    <a:pt x="2299" y="592"/>
                  </a:lnTo>
                  <a:lnTo>
                    <a:pt x="2208" y="606"/>
                  </a:lnTo>
                  <a:lnTo>
                    <a:pt x="2114" y="619"/>
                  </a:lnTo>
                  <a:lnTo>
                    <a:pt x="2016" y="629"/>
                  </a:lnTo>
                  <a:lnTo>
                    <a:pt x="1917" y="638"/>
                  </a:lnTo>
                  <a:lnTo>
                    <a:pt x="1815" y="644"/>
                  </a:lnTo>
                  <a:lnTo>
                    <a:pt x="1712" y="647"/>
                  </a:lnTo>
                  <a:lnTo>
                    <a:pt x="1606" y="648"/>
                  </a:lnTo>
                  <a:lnTo>
                    <a:pt x="1500" y="647"/>
                  </a:lnTo>
                  <a:lnTo>
                    <a:pt x="1397" y="644"/>
                  </a:lnTo>
                  <a:lnTo>
                    <a:pt x="1295" y="638"/>
                  </a:lnTo>
                  <a:lnTo>
                    <a:pt x="1195" y="629"/>
                  </a:lnTo>
                  <a:lnTo>
                    <a:pt x="1098" y="619"/>
                  </a:lnTo>
                  <a:lnTo>
                    <a:pt x="1004" y="606"/>
                  </a:lnTo>
                  <a:lnTo>
                    <a:pt x="912" y="592"/>
                  </a:lnTo>
                  <a:lnTo>
                    <a:pt x="824" y="575"/>
                  </a:lnTo>
                  <a:lnTo>
                    <a:pt x="739" y="557"/>
                  </a:lnTo>
                  <a:lnTo>
                    <a:pt x="658" y="536"/>
                  </a:lnTo>
                  <a:lnTo>
                    <a:pt x="580" y="514"/>
                  </a:lnTo>
                  <a:lnTo>
                    <a:pt x="506" y="491"/>
                  </a:lnTo>
                  <a:lnTo>
                    <a:pt x="436" y="465"/>
                  </a:lnTo>
                  <a:lnTo>
                    <a:pt x="371" y="439"/>
                  </a:lnTo>
                  <a:lnTo>
                    <a:pt x="310" y="410"/>
                  </a:lnTo>
                  <a:lnTo>
                    <a:pt x="254" y="381"/>
                  </a:lnTo>
                  <a:lnTo>
                    <a:pt x="203" y="350"/>
                  </a:lnTo>
                  <a:lnTo>
                    <a:pt x="157" y="317"/>
                  </a:lnTo>
                  <a:lnTo>
                    <a:pt x="116" y="284"/>
                  </a:lnTo>
                  <a:lnTo>
                    <a:pt x="82" y="250"/>
                  </a:lnTo>
                  <a:lnTo>
                    <a:pt x="53" y="215"/>
                  </a:lnTo>
                  <a:lnTo>
                    <a:pt x="30" y="179"/>
                  </a:lnTo>
                  <a:lnTo>
                    <a:pt x="13" y="142"/>
                  </a:lnTo>
                  <a:lnTo>
                    <a:pt x="3" y="104"/>
                  </a:lnTo>
                  <a:lnTo>
                    <a:pt x="0" y="66"/>
                  </a:lnTo>
                  <a:lnTo>
                    <a:pt x="3" y="33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04" tIns="60952" rIns="121904" bIns="6095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3742" eaLnBrk="1" fontAlgn="base" latinLnBrk="0" hangingPunct="1">
                <a:lnSpc>
                  <a:spcPct val="90000"/>
                </a:lnSpc>
                <a:spcBef>
                  <a:spcPct val="35000"/>
                </a:spcBef>
                <a:spcAft>
                  <a:spcPct val="15000"/>
                </a:spcAft>
                <a:buClrTx/>
                <a:buSzPct val="65000"/>
                <a:buFontTx/>
                <a:buChar char="•"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Freeform 184"/>
            <p:cNvSpPr>
              <a:spLocks/>
            </p:cNvSpPr>
            <p:nvPr/>
          </p:nvSpPr>
          <p:spPr bwMode="auto">
            <a:xfrm>
              <a:off x="10059988" y="2995613"/>
              <a:ext cx="463550" cy="93663"/>
            </a:xfrm>
            <a:custGeom>
              <a:avLst/>
              <a:gdLst>
                <a:gd name="T0" fmla="*/ 87 w 3212"/>
                <a:gd name="T1" fmla="*/ 40 h 647"/>
                <a:gd name="T2" fmla="*/ 256 w 3212"/>
                <a:gd name="T3" fmla="*/ 114 h 647"/>
                <a:gd name="T4" fmla="*/ 442 w 3212"/>
                <a:gd name="T5" fmla="*/ 178 h 647"/>
                <a:gd name="T6" fmla="*/ 647 w 3212"/>
                <a:gd name="T7" fmla="*/ 233 h 647"/>
                <a:gd name="T8" fmla="*/ 869 w 3212"/>
                <a:gd name="T9" fmla="*/ 277 h 647"/>
                <a:gd name="T10" fmla="*/ 1103 w 3212"/>
                <a:gd name="T11" fmla="*/ 310 h 647"/>
                <a:gd name="T12" fmla="*/ 1349 w 3212"/>
                <a:gd name="T13" fmla="*/ 330 h 647"/>
                <a:gd name="T14" fmla="*/ 1606 w 3212"/>
                <a:gd name="T15" fmla="*/ 337 h 647"/>
                <a:gd name="T16" fmla="*/ 1862 w 3212"/>
                <a:gd name="T17" fmla="*/ 330 h 647"/>
                <a:gd name="T18" fmla="*/ 2109 w 3212"/>
                <a:gd name="T19" fmla="*/ 310 h 647"/>
                <a:gd name="T20" fmla="*/ 2343 w 3212"/>
                <a:gd name="T21" fmla="*/ 277 h 647"/>
                <a:gd name="T22" fmla="*/ 2564 w 3212"/>
                <a:gd name="T23" fmla="*/ 233 h 647"/>
                <a:gd name="T24" fmla="*/ 2769 w 3212"/>
                <a:gd name="T25" fmla="*/ 178 h 647"/>
                <a:gd name="T26" fmla="*/ 2957 w 3212"/>
                <a:gd name="T27" fmla="*/ 114 h 647"/>
                <a:gd name="T28" fmla="*/ 3125 w 3212"/>
                <a:gd name="T29" fmla="*/ 40 h 647"/>
                <a:gd name="T30" fmla="*/ 3209 w 3212"/>
                <a:gd name="T31" fmla="*/ 33 h 647"/>
                <a:gd name="T32" fmla="*/ 3209 w 3212"/>
                <a:gd name="T33" fmla="*/ 104 h 647"/>
                <a:gd name="T34" fmla="*/ 3182 w 3212"/>
                <a:gd name="T35" fmla="*/ 178 h 647"/>
                <a:gd name="T36" fmla="*/ 3130 w 3212"/>
                <a:gd name="T37" fmla="*/ 250 h 647"/>
                <a:gd name="T38" fmla="*/ 3055 w 3212"/>
                <a:gd name="T39" fmla="*/ 317 h 647"/>
                <a:gd name="T40" fmla="*/ 2958 w 3212"/>
                <a:gd name="T41" fmla="*/ 380 h 647"/>
                <a:gd name="T42" fmla="*/ 2841 w 3212"/>
                <a:gd name="T43" fmla="*/ 438 h 647"/>
                <a:gd name="T44" fmla="*/ 2706 w 3212"/>
                <a:gd name="T45" fmla="*/ 490 h 647"/>
                <a:gd name="T46" fmla="*/ 2554 w 3212"/>
                <a:gd name="T47" fmla="*/ 535 h 647"/>
                <a:gd name="T48" fmla="*/ 2388 w 3212"/>
                <a:gd name="T49" fmla="*/ 574 h 647"/>
                <a:gd name="T50" fmla="*/ 2208 w 3212"/>
                <a:gd name="T51" fmla="*/ 605 h 647"/>
                <a:gd name="T52" fmla="*/ 2016 w 3212"/>
                <a:gd name="T53" fmla="*/ 628 h 647"/>
                <a:gd name="T54" fmla="*/ 1815 w 3212"/>
                <a:gd name="T55" fmla="*/ 643 h 647"/>
                <a:gd name="T56" fmla="*/ 1606 w 3212"/>
                <a:gd name="T57" fmla="*/ 647 h 647"/>
                <a:gd name="T58" fmla="*/ 1397 w 3212"/>
                <a:gd name="T59" fmla="*/ 643 h 647"/>
                <a:gd name="T60" fmla="*/ 1195 w 3212"/>
                <a:gd name="T61" fmla="*/ 628 h 647"/>
                <a:gd name="T62" fmla="*/ 1004 w 3212"/>
                <a:gd name="T63" fmla="*/ 605 h 647"/>
                <a:gd name="T64" fmla="*/ 824 w 3212"/>
                <a:gd name="T65" fmla="*/ 574 h 647"/>
                <a:gd name="T66" fmla="*/ 658 w 3212"/>
                <a:gd name="T67" fmla="*/ 535 h 647"/>
                <a:gd name="T68" fmla="*/ 506 w 3212"/>
                <a:gd name="T69" fmla="*/ 490 h 647"/>
                <a:gd name="T70" fmla="*/ 371 w 3212"/>
                <a:gd name="T71" fmla="*/ 438 h 647"/>
                <a:gd name="T72" fmla="*/ 254 w 3212"/>
                <a:gd name="T73" fmla="*/ 380 h 647"/>
                <a:gd name="T74" fmla="*/ 157 w 3212"/>
                <a:gd name="T75" fmla="*/ 317 h 647"/>
                <a:gd name="T76" fmla="*/ 82 w 3212"/>
                <a:gd name="T77" fmla="*/ 250 h 647"/>
                <a:gd name="T78" fmla="*/ 30 w 3212"/>
                <a:gd name="T79" fmla="*/ 178 h 647"/>
                <a:gd name="T80" fmla="*/ 3 w 3212"/>
                <a:gd name="T81" fmla="*/ 104 h 647"/>
                <a:gd name="T82" fmla="*/ 3 w 3212"/>
                <a:gd name="T83" fmla="*/ 33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12" h="647">
                  <a:moveTo>
                    <a:pt x="11" y="0"/>
                  </a:moveTo>
                  <a:lnTo>
                    <a:pt x="87" y="40"/>
                  </a:lnTo>
                  <a:lnTo>
                    <a:pt x="169" y="78"/>
                  </a:lnTo>
                  <a:lnTo>
                    <a:pt x="256" y="114"/>
                  </a:lnTo>
                  <a:lnTo>
                    <a:pt x="346" y="147"/>
                  </a:lnTo>
                  <a:lnTo>
                    <a:pt x="442" y="178"/>
                  </a:lnTo>
                  <a:lnTo>
                    <a:pt x="543" y="207"/>
                  </a:lnTo>
                  <a:lnTo>
                    <a:pt x="647" y="233"/>
                  </a:lnTo>
                  <a:lnTo>
                    <a:pt x="756" y="257"/>
                  </a:lnTo>
                  <a:lnTo>
                    <a:pt x="869" y="277"/>
                  </a:lnTo>
                  <a:lnTo>
                    <a:pt x="985" y="295"/>
                  </a:lnTo>
                  <a:lnTo>
                    <a:pt x="1103" y="310"/>
                  </a:lnTo>
                  <a:lnTo>
                    <a:pt x="1225" y="322"/>
                  </a:lnTo>
                  <a:lnTo>
                    <a:pt x="1349" y="330"/>
                  </a:lnTo>
                  <a:lnTo>
                    <a:pt x="1477" y="335"/>
                  </a:lnTo>
                  <a:lnTo>
                    <a:pt x="1606" y="337"/>
                  </a:lnTo>
                  <a:lnTo>
                    <a:pt x="1735" y="335"/>
                  </a:lnTo>
                  <a:lnTo>
                    <a:pt x="1862" y="330"/>
                  </a:lnTo>
                  <a:lnTo>
                    <a:pt x="1987" y="322"/>
                  </a:lnTo>
                  <a:lnTo>
                    <a:pt x="2109" y="310"/>
                  </a:lnTo>
                  <a:lnTo>
                    <a:pt x="2228" y="295"/>
                  </a:lnTo>
                  <a:lnTo>
                    <a:pt x="2343" y="277"/>
                  </a:lnTo>
                  <a:lnTo>
                    <a:pt x="2455" y="257"/>
                  </a:lnTo>
                  <a:lnTo>
                    <a:pt x="2564" y="233"/>
                  </a:lnTo>
                  <a:lnTo>
                    <a:pt x="2669" y="207"/>
                  </a:lnTo>
                  <a:lnTo>
                    <a:pt x="2769" y="178"/>
                  </a:lnTo>
                  <a:lnTo>
                    <a:pt x="2865" y="147"/>
                  </a:lnTo>
                  <a:lnTo>
                    <a:pt x="2957" y="114"/>
                  </a:lnTo>
                  <a:lnTo>
                    <a:pt x="3044" y="78"/>
                  </a:lnTo>
                  <a:lnTo>
                    <a:pt x="3125" y="40"/>
                  </a:lnTo>
                  <a:lnTo>
                    <a:pt x="3202" y="0"/>
                  </a:lnTo>
                  <a:lnTo>
                    <a:pt x="3209" y="33"/>
                  </a:lnTo>
                  <a:lnTo>
                    <a:pt x="3212" y="66"/>
                  </a:lnTo>
                  <a:lnTo>
                    <a:pt x="3209" y="104"/>
                  </a:lnTo>
                  <a:lnTo>
                    <a:pt x="3199" y="142"/>
                  </a:lnTo>
                  <a:lnTo>
                    <a:pt x="3182" y="178"/>
                  </a:lnTo>
                  <a:lnTo>
                    <a:pt x="3159" y="215"/>
                  </a:lnTo>
                  <a:lnTo>
                    <a:pt x="3130" y="250"/>
                  </a:lnTo>
                  <a:lnTo>
                    <a:pt x="3096" y="284"/>
                  </a:lnTo>
                  <a:lnTo>
                    <a:pt x="3055" y="317"/>
                  </a:lnTo>
                  <a:lnTo>
                    <a:pt x="3009" y="349"/>
                  </a:lnTo>
                  <a:lnTo>
                    <a:pt x="2958" y="380"/>
                  </a:lnTo>
                  <a:lnTo>
                    <a:pt x="2902" y="409"/>
                  </a:lnTo>
                  <a:lnTo>
                    <a:pt x="2841" y="438"/>
                  </a:lnTo>
                  <a:lnTo>
                    <a:pt x="2775" y="464"/>
                  </a:lnTo>
                  <a:lnTo>
                    <a:pt x="2706" y="490"/>
                  </a:lnTo>
                  <a:lnTo>
                    <a:pt x="2632" y="513"/>
                  </a:lnTo>
                  <a:lnTo>
                    <a:pt x="2554" y="535"/>
                  </a:lnTo>
                  <a:lnTo>
                    <a:pt x="2472" y="556"/>
                  </a:lnTo>
                  <a:lnTo>
                    <a:pt x="2388" y="574"/>
                  </a:lnTo>
                  <a:lnTo>
                    <a:pt x="2299" y="591"/>
                  </a:lnTo>
                  <a:lnTo>
                    <a:pt x="2208" y="605"/>
                  </a:lnTo>
                  <a:lnTo>
                    <a:pt x="2114" y="618"/>
                  </a:lnTo>
                  <a:lnTo>
                    <a:pt x="2016" y="628"/>
                  </a:lnTo>
                  <a:lnTo>
                    <a:pt x="1917" y="637"/>
                  </a:lnTo>
                  <a:lnTo>
                    <a:pt x="1815" y="643"/>
                  </a:lnTo>
                  <a:lnTo>
                    <a:pt x="1712" y="646"/>
                  </a:lnTo>
                  <a:lnTo>
                    <a:pt x="1606" y="647"/>
                  </a:lnTo>
                  <a:lnTo>
                    <a:pt x="1500" y="646"/>
                  </a:lnTo>
                  <a:lnTo>
                    <a:pt x="1397" y="643"/>
                  </a:lnTo>
                  <a:lnTo>
                    <a:pt x="1295" y="637"/>
                  </a:lnTo>
                  <a:lnTo>
                    <a:pt x="1195" y="628"/>
                  </a:lnTo>
                  <a:lnTo>
                    <a:pt x="1098" y="618"/>
                  </a:lnTo>
                  <a:lnTo>
                    <a:pt x="1004" y="605"/>
                  </a:lnTo>
                  <a:lnTo>
                    <a:pt x="912" y="591"/>
                  </a:lnTo>
                  <a:lnTo>
                    <a:pt x="824" y="574"/>
                  </a:lnTo>
                  <a:lnTo>
                    <a:pt x="739" y="556"/>
                  </a:lnTo>
                  <a:lnTo>
                    <a:pt x="658" y="535"/>
                  </a:lnTo>
                  <a:lnTo>
                    <a:pt x="580" y="513"/>
                  </a:lnTo>
                  <a:lnTo>
                    <a:pt x="506" y="490"/>
                  </a:lnTo>
                  <a:lnTo>
                    <a:pt x="436" y="464"/>
                  </a:lnTo>
                  <a:lnTo>
                    <a:pt x="371" y="438"/>
                  </a:lnTo>
                  <a:lnTo>
                    <a:pt x="310" y="409"/>
                  </a:lnTo>
                  <a:lnTo>
                    <a:pt x="254" y="380"/>
                  </a:lnTo>
                  <a:lnTo>
                    <a:pt x="203" y="349"/>
                  </a:lnTo>
                  <a:lnTo>
                    <a:pt x="157" y="317"/>
                  </a:lnTo>
                  <a:lnTo>
                    <a:pt x="116" y="284"/>
                  </a:lnTo>
                  <a:lnTo>
                    <a:pt x="82" y="250"/>
                  </a:lnTo>
                  <a:lnTo>
                    <a:pt x="53" y="215"/>
                  </a:lnTo>
                  <a:lnTo>
                    <a:pt x="30" y="178"/>
                  </a:lnTo>
                  <a:lnTo>
                    <a:pt x="13" y="142"/>
                  </a:lnTo>
                  <a:lnTo>
                    <a:pt x="3" y="104"/>
                  </a:lnTo>
                  <a:lnTo>
                    <a:pt x="0" y="66"/>
                  </a:lnTo>
                  <a:lnTo>
                    <a:pt x="3" y="33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04" tIns="60952" rIns="121904" bIns="6095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3742" eaLnBrk="1" fontAlgn="base" latinLnBrk="0" hangingPunct="1">
                <a:lnSpc>
                  <a:spcPct val="90000"/>
                </a:lnSpc>
                <a:spcBef>
                  <a:spcPct val="35000"/>
                </a:spcBef>
                <a:spcAft>
                  <a:spcPct val="15000"/>
                </a:spcAft>
                <a:buClrTx/>
                <a:buSzPct val="65000"/>
                <a:buFontTx/>
                <a:buChar char="•"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Freeform 185"/>
            <p:cNvSpPr>
              <a:spLocks/>
            </p:cNvSpPr>
            <p:nvPr/>
          </p:nvSpPr>
          <p:spPr bwMode="auto">
            <a:xfrm>
              <a:off x="10059988" y="3074988"/>
              <a:ext cx="463550" cy="92075"/>
            </a:xfrm>
            <a:custGeom>
              <a:avLst/>
              <a:gdLst>
                <a:gd name="T0" fmla="*/ 87 w 3212"/>
                <a:gd name="T1" fmla="*/ 40 h 647"/>
                <a:gd name="T2" fmla="*/ 256 w 3212"/>
                <a:gd name="T3" fmla="*/ 113 h 647"/>
                <a:gd name="T4" fmla="*/ 442 w 3212"/>
                <a:gd name="T5" fmla="*/ 178 h 647"/>
                <a:gd name="T6" fmla="*/ 647 w 3212"/>
                <a:gd name="T7" fmla="*/ 233 h 647"/>
                <a:gd name="T8" fmla="*/ 869 w 3212"/>
                <a:gd name="T9" fmla="*/ 277 h 647"/>
                <a:gd name="T10" fmla="*/ 1103 w 3212"/>
                <a:gd name="T11" fmla="*/ 310 h 647"/>
                <a:gd name="T12" fmla="*/ 1349 w 3212"/>
                <a:gd name="T13" fmla="*/ 330 h 647"/>
                <a:gd name="T14" fmla="*/ 1606 w 3212"/>
                <a:gd name="T15" fmla="*/ 337 h 647"/>
                <a:gd name="T16" fmla="*/ 1862 w 3212"/>
                <a:gd name="T17" fmla="*/ 330 h 647"/>
                <a:gd name="T18" fmla="*/ 2109 w 3212"/>
                <a:gd name="T19" fmla="*/ 310 h 647"/>
                <a:gd name="T20" fmla="*/ 2343 w 3212"/>
                <a:gd name="T21" fmla="*/ 277 h 647"/>
                <a:gd name="T22" fmla="*/ 2564 w 3212"/>
                <a:gd name="T23" fmla="*/ 233 h 647"/>
                <a:gd name="T24" fmla="*/ 2769 w 3212"/>
                <a:gd name="T25" fmla="*/ 178 h 647"/>
                <a:gd name="T26" fmla="*/ 2957 w 3212"/>
                <a:gd name="T27" fmla="*/ 113 h 647"/>
                <a:gd name="T28" fmla="*/ 3125 w 3212"/>
                <a:gd name="T29" fmla="*/ 40 h 647"/>
                <a:gd name="T30" fmla="*/ 3209 w 3212"/>
                <a:gd name="T31" fmla="*/ 32 h 647"/>
                <a:gd name="T32" fmla="*/ 3209 w 3212"/>
                <a:gd name="T33" fmla="*/ 103 h 647"/>
                <a:gd name="T34" fmla="*/ 3182 w 3212"/>
                <a:gd name="T35" fmla="*/ 178 h 647"/>
                <a:gd name="T36" fmla="*/ 3130 w 3212"/>
                <a:gd name="T37" fmla="*/ 249 h 647"/>
                <a:gd name="T38" fmla="*/ 3055 w 3212"/>
                <a:gd name="T39" fmla="*/ 316 h 647"/>
                <a:gd name="T40" fmla="*/ 2958 w 3212"/>
                <a:gd name="T41" fmla="*/ 379 h 647"/>
                <a:gd name="T42" fmla="*/ 2841 w 3212"/>
                <a:gd name="T43" fmla="*/ 437 h 647"/>
                <a:gd name="T44" fmla="*/ 2706 w 3212"/>
                <a:gd name="T45" fmla="*/ 489 h 647"/>
                <a:gd name="T46" fmla="*/ 2554 w 3212"/>
                <a:gd name="T47" fmla="*/ 535 h 647"/>
                <a:gd name="T48" fmla="*/ 2388 w 3212"/>
                <a:gd name="T49" fmla="*/ 574 h 647"/>
                <a:gd name="T50" fmla="*/ 2208 w 3212"/>
                <a:gd name="T51" fmla="*/ 605 h 647"/>
                <a:gd name="T52" fmla="*/ 2016 w 3212"/>
                <a:gd name="T53" fmla="*/ 628 h 647"/>
                <a:gd name="T54" fmla="*/ 1815 w 3212"/>
                <a:gd name="T55" fmla="*/ 642 h 647"/>
                <a:gd name="T56" fmla="*/ 1606 w 3212"/>
                <a:gd name="T57" fmla="*/ 647 h 647"/>
                <a:gd name="T58" fmla="*/ 1397 w 3212"/>
                <a:gd name="T59" fmla="*/ 642 h 647"/>
                <a:gd name="T60" fmla="*/ 1195 w 3212"/>
                <a:gd name="T61" fmla="*/ 628 h 647"/>
                <a:gd name="T62" fmla="*/ 1004 w 3212"/>
                <a:gd name="T63" fmla="*/ 605 h 647"/>
                <a:gd name="T64" fmla="*/ 824 w 3212"/>
                <a:gd name="T65" fmla="*/ 574 h 647"/>
                <a:gd name="T66" fmla="*/ 658 w 3212"/>
                <a:gd name="T67" fmla="*/ 535 h 647"/>
                <a:gd name="T68" fmla="*/ 506 w 3212"/>
                <a:gd name="T69" fmla="*/ 489 h 647"/>
                <a:gd name="T70" fmla="*/ 371 w 3212"/>
                <a:gd name="T71" fmla="*/ 437 h 647"/>
                <a:gd name="T72" fmla="*/ 254 w 3212"/>
                <a:gd name="T73" fmla="*/ 379 h 647"/>
                <a:gd name="T74" fmla="*/ 157 w 3212"/>
                <a:gd name="T75" fmla="*/ 316 h 647"/>
                <a:gd name="T76" fmla="*/ 82 w 3212"/>
                <a:gd name="T77" fmla="*/ 249 h 647"/>
                <a:gd name="T78" fmla="*/ 30 w 3212"/>
                <a:gd name="T79" fmla="*/ 178 h 647"/>
                <a:gd name="T80" fmla="*/ 3 w 3212"/>
                <a:gd name="T81" fmla="*/ 103 h 647"/>
                <a:gd name="T82" fmla="*/ 3 w 3212"/>
                <a:gd name="T83" fmla="*/ 32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12" h="647">
                  <a:moveTo>
                    <a:pt x="11" y="0"/>
                  </a:moveTo>
                  <a:lnTo>
                    <a:pt x="87" y="40"/>
                  </a:lnTo>
                  <a:lnTo>
                    <a:pt x="169" y="78"/>
                  </a:lnTo>
                  <a:lnTo>
                    <a:pt x="256" y="113"/>
                  </a:lnTo>
                  <a:lnTo>
                    <a:pt x="346" y="147"/>
                  </a:lnTo>
                  <a:lnTo>
                    <a:pt x="442" y="178"/>
                  </a:lnTo>
                  <a:lnTo>
                    <a:pt x="543" y="207"/>
                  </a:lnTo>
                  <a:lnTo>
                    <a:pt x="647" y="233"/>
                  </a:lnTo>
                  <a:lnTo>
                    <a:pt x="756" y="257"/>
                  </a:lnTo>
                  <a:lnTo>
                    <a:pt x="869" y="277"/>
                  </a:lnTo>
                  <a:lnTo>
                    <a:pt x="985" y="295"/>
                  </a:lnTo>
                  <a:lnTo>
                    <a:pt x="1103" y="310"/>
                  </a:lnTo>
                  <a:lnTo>
                    <a:pt x="1225" y="322"/>
                  </a:lnTo>
                  <a:lnTo>
                    <a:pt x="1349" y="330"/>
                  </a:lnTo>
                  <a:lnTo>
                    <a:pt x="1477" y="335"/>
                  </a:lnTo>
                  <a:lnTo>
                    <a:pt x="1606" y="337"/>
                  </a:lnTo>
                  <a:lnTo>
                    <a:pt x="1735" y="335"/>
                  </a:lnTo>
                  <a:lnTo>
                    <a:pt x="1862" y="330"/>
                  </a:lnTo>
                  <a:lnTo>
                    <a:pt x="1987" y="322"/>
                  </a:lnTo>
                  <a:lnTo>
                    <a:pt x="2109" y="310"/>
                  </a:lnTo>
                  <a:lnTo>
                    <a:pt x="2228" y="295"/>
                  </a:lnTo>
                  <a:lnTo>
                    <a:pt x="2343" y="277"/>
                  </a:lnTo>
                  <a:lnTo>
                    <a:pt x="2455" y="257"/>
                  </a:lnTo>
                  <a:lnTo>
                    <a:pt x="2564" y="233"/>
                  </a:lnTo>
                  <a:lnTo>
                    <a:pt x="2669" y="207"/>
                  </a:lnTo>
                  <a:lnTo>
                    <a:pt x="2769" y="178"/>
                  </a:lnTo>
                  <a:lnTo>
                    <a:pt x="2865" y="147"/>
                  </a:lnTo>
                  <a:lnTo>
                    <a:pt x="2957" y="113"/>
                  </a:lnTo>
                  <a:lnTo>
                    <a:pt x="3044" y="78"/>
                  </a:lnTo>
                  <a:lnTo>
                    <a:pt x="3125" y="40"/>
                  </a:lnTo>
                  <a:lnTo>
                    <a:pt x="3202" y="0"/>
                  </a:lnTo>
                  <a:lnTo>
                    <a:pt x="3209" y="32"/>
                  </a:lnTo>
                  <a:lnTo>
                    <a:pt x="3212" y="65"/>
                  </a:lnTo>
                  <a:lnTo>
                    <a:pt x="3209" y="103"/>
                  </a:lnTo>
                  <a:lnTo>
                    <a:pt x="3199" y="141"/>
                  </a:lnTo>
                  <a:lnTo>
                    <a:pt x="3182" y="178"/>
                  </a:lnTo>
                  <a:lnTo>
                    <a:pt x="3159" y="214"/>
                  </a:lnTo>
                  <a:lnTo>
                    <a:pt x="3130" y="249"/>
                  </a:lnTo>
                  <a:lnTo>
                    <a:pt x="3096" y="283"/>
                  </a:lnTo>
                  <a:lnTo>
                    <a:pt x="3055" y="316"/>
                  </a:lnTo>
                  <a:lnTo>
                    <a:pt x="3009" y="348"/>
                  </a:lnTo>
                  <a:lnTo>
                    <a:pt x="2958" y="379"/>
                  </a:lnTo>
                  <a:lnTo>
                    <a:pt x="2902" y="409"/>
                  </a:lnTo>
                  <a:lnTo>
                    <a:pt x="2841" y="437"/>
                  </a:lnTo>
                  <a:lnTo>
                    <a:pt x="2775" y="464"/>
                  </a:lnTo>
                  <a:lnTo>
                    <a:pt x="2706" y="489"/>
                  </a:lnTo>
                  <a:lnTo>
                    <a:pt x="2632" y="513"/>
                  </a:lnTo>
                  <a:lnTo>
                    <a:pt x="2554" y="535"/>
                  </a:lnTo>
                  <a:lnTo>
                    <a:pt x="2472" y="555"/>
                  </a:lnTo>
                  <a:lnTo>
                    <a:pt x="2388" y="574"/>
                  </a:lnTo>
                  <a:lnTo>
                    <a:pt x="2299" y="590"/>
                  </a:lnTo>
                  <a:lnTo>
                    <a:pt x="2208" y="605"/>
                  </a:lnTo>
                  <a:lnTo>
                    <a:pt x="2114" y="618"/>
                  </a:lnTo>
                  <a:lnTo>
                    <a:pt x="2016" y="628"/>
                  </a:lnTo>
                  <a:lnTo>
                    <a:pt x="1917" y="636"/>
                  </a:lnTo>
                  <a:lnTo>
                    <a:pt x="1815" y="642"/>
                  </a:lnTo>
                  <a:lnTo>
                    <a:pt x="1712" y="646"/>
                  </a:lnTo>
                  <a:lnTo>
                    <a:pt x="1606" y="647"/>
                  </a:lnTo>
                  <a:lnTo>
                    <a:pt x="1500" y="646"/>
                  </a:lnTo>
                  <a:lnTo>
                    <a:pt x="1397" y="642"/>
                  </a:lnTo>
                  <a:lnTo>
                    <a:pt x="1295" y="636"/>
                  </a:lnTo>
                  <a:lnTo>
                    <a:pt x="1195" y="628"/>
                  </a:lnTo>
                  <a:lnTo>
                    <a:pt x="1098" y="618"/>
                  </a:lnTo>
                  <a:lnTo>
                    <a:pt x="1004" y="605"/>
                  </a:lnTo>
                  <a:lnTo>
                    <a:pt x="912" y="590"/>
                  </a:lnTo>
                  <a:lnTo>
                    <a:pt x="824" y="574"/>
                  </a:lnTo>
                  <a:lnTo>
                    <a:pt x="739" y="555"/>
                  </a:lnTo>
                  <a:lnTo>
                    <a:pt x="658" y="535"/>
                  </a:lnTo>
                  <a:lnTo>
                    <a:pt x="580" y="513"/>
                  </a:lnTo>
                  <a:lnTo>
                    <a:pt x="506" y="489"/>
                  </a:lnTo>
                  <a:lnTo>
                    <a:pt x="436" y="464"/>
                  </a:lnTo>
                  <a:lnTo>
                    <a:pt x="371" y="437"/>
                  </a:lnTo>
                  <a:lnTo>
                    <a:pt x="310" y="409"/>
                  </a:lnTo>
                  <a:lnTo>
                    <a:pt x="254" y="379"/>
                  </a:lnTo>
                  <a:lnTo>
                    <a:pt x="203" y="348"/>
                  </a:lnTo>
                  <a:lnTo>
                    <a:pt x="157" y="316"/>
                  </a:lnTo>
                  <a:lnTo>
                    <a:pt x="116" y="283"/>
                  </a:lnTo>
                  <a:lnTo>
                    <a:pt x="82" y="249"/>
                  </a:lnTo>
                  <a:lnTo>
                    <a:pt x="53" y="214"/>
                  </a:lnTo>
                  <a:lnTo>
                    <a:pt x="30" y="178"/>
                  </a:lnTo>
                  <a:lnTo>
                    <a:pt x="13" y="141"/>
                  </a:lnTo>
                  <a:lnTo>
                    <a:pt x="3" y="103"/>
                  </a:lnTo>
                  <a:lnTo>
                    <a:pt x="0" y="65"/>
                  </a:lnTo>
                  <a:lnTo>
                    <a:pt x="3" y="32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04" tIns="60952" rIns="121904" bIns="6095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3742" eaLnBrk="1" fontAlgn="base" latinLnBrk="0" hangingPunct="1">
                <a:lnSpc>
                  <a:spcPct val="90000"/>
                </a:lnSpc>
                <a:spcBef>
                  <a:spcPct val="35000"/>
                </a:spcBef>
                <a:spcAft>
                  <a:spcPct val="15000"/>
                </a:spcAft>
                <a:buClrTx/>
                <a:buSzPct val="65000"/>
                <a:buFontTx/>
                <a:buChar char="•"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Group 44"/>
          <p:cNvGrpSpPr/>
          <p:nvPr/>
        </p:nvGrpSpPr>
        <p:grpSpPr>
          <a:xfrm>
            <a:off x="1374203" y="2176705"/>
            <a:ext cx="526321" cy="497651"/>
            <a:chOff x="2587625" y="4291013"/>
            <a:chExt cx="444500" cy="439738"/>
          </a:xfrm>
          <a:solidFill>
            <a:sysClr val="window" lastClr="FFFFFF"/>
          </a:solidFill>
        </p:grpSpPr>
        <p:sp>
          <p:nvSpPr>
            <p:cNvPr id="24" name="Freeform 290"/>
            <p:cNvSpPr>
              <a:spLocks noEditPoints="1"/>
            </p:cNvSpPr>
            <p:nvPr/>
          </p:nvSpPr>
          <p:spPr bwMode="auto">
            <a:xfrm>
              <a:off x="2790825" y="4491038"/>
              <a:ext cx="241300" cy="239713"/>
            </a:xfrm>
            <a:custGeom>
              <a:avLst/>
              <a:gdLst>
                <a:gd name="T0" fmla="*/ 582 w 1676"/>
                <a:gd name="T1" fmla="*/ 282 h 1813"/>
                <a:gd name="T2" fmla="*/ 453 w 1676"/>
                <a:gd name="T3" fmla="*/ 343 h 1813"/>
                <a:gd name="T4" fmla="*/ 344 w 1676"/>
                <a:gd name="T5" fmla="*/ 449 h 1813"/>
                <a:gd name="T6" fmla="*/ 274 w 1676"/>
                <a:gd name="T7" fmla="*/ 582 h 1813"/>
                <a:gd name="T8" fmla="*/ 246 w 1676"/>
                <a:gd name="T9" fmla="*/ 729 h 1813"/>
                <a:gd name="T10" fmla="*/ 260 w 1676"/>
                <a:gd name="T11" fmla="*/ 878 h 1813"/>
                <a:gd name="T12" fmla="*/ 316 w 1676"/>
                <a:gd name="T13" fmla="*/ 1018 h 1813"/>
                <a:gd name="T14" fmla="*/ 414 w 1676"/>
                <a:gd name="T15" fmla="*/ 1136 h 1813"/>
                <a:gd name="T16" fmla="*/ 538 w 1676"/>
                <a:gd name="T17" fmla="*/ 1212 h 1813"/>
                <a:gd name="T18" fmla="*/ 673 w 1676"/>
                <a:gd name="T19" fmla="*/ 1242 h 1813"/>
                <a:gd name="T20" fmla="*/ 811 w 1676"/>
                <a:gd name="T21" fmla="*/ 1227 h 1813"/>
                <a:gd name="T22" fmla="*/ 941 w 1676"/>
                <a:gd name="T23" fmla="*/ 1166 h 1813"/>
                <a:gd name="T24" fmla="*/ 1049 w 1676"/>
                <a:gd name="T25" fmla="*/ 1061 h 1813"/>
                <a:gd name="T26" fmla="*/ 1119 w 1676"/>
                <a:gd name="T27" fmla="*/ 927 h 1813"/>
                <a:gd name="T28" fmla="*/ 1147 w 1676"/>
                <a:gd name="T29" fmla="*/ 779 h 1813"/>
                <a:gd name="T30" fmla="*/ 1133 w 1676"/>
                <a:gd name="T31" fmla="*/ 630 h 1813"/>
                <a:gd name="T32" fmla="*/ 1077 w 1676"/>
                <a:gd name="T33" fmla="*/ 491 h 1813"/>
                <a:gd name="T34" fmla="*/ 980 w 1676"/>
                <a:gd name="T35" fmla="*/ 374 h 1813"/>
                <a:gd name="T36" fmla="*/ 855 w 1676"/>
                <a:gd name="T37" fmla="*/ 298 h 1813"/>
                <a:gd name="T38" fmla="*/ 720 w 1676"/>
                <a:gd name="T39" fmla="*/ 267 h 1813"/>
                <a:gd name="T40" fmla="*/ 781 w 1676"/>
                <a:gd name="T41" fmla="*/ 5 h 1813"/>
                <a:gd name="T42" fmla="*/ 946 w 1676"/>
                <a:gd name="T43" fmla="*/ 49 h 1813"/>
                <a:gd name="T44" fmla="*/ 1099 w 1676"/>
                <a:gd name="T45" fmla="*/ 137 h 1813"/>
                <a:gd name="T46" fmla="*/ 1230 w 1676"/>
                <a:gd name="T47" fmla="*/ 267 h 1813"/>
                <a:gd name="T48" fmla="*/ 1324 w 1676"/>
                <a:gd name="T49" fmla="*/ 424 h 1813"/>
                <a:gd name="T50" fmla="*/ 1378 w 1676"/>
                <a:gd name="T51" fmla="*/ 596 h 1813"/>
                <a:gd name="T52" fmla="*/ 1393 w 1676"/>
                <a:gd name="T53" fmla="*/ 775 h 1813"/>
                <a:gd name="T54" fmla="*/ 1368 w 1676"/>
                <a:gd name="T55" fmla="*/ 953 h 1813"/>
                <a:gd name="T56" fmla="*/ 1603 w 1676"/>
                <a:gd name="T57" fmla="*/ 1363 h 1813"/>
                <a:gd name="T58" fmla="*/ 1656 w 1676"/>
                <a:gd name="T59" fmla="*/ 1449 h 1813"/>
                <a:gd name="T60" fmla="*/ 1676 w 1676"/>
                <a:gd name="T61" fmla="*/ 1550 h 1813"/>
                <a:gd name="T62" fmla="*/ 1656 w 1676"/>
                <a:gd name="T63" fmla="*/ 1651 h 1813"/>
                <a:gd name="T64" fmla="*/ 1603 w 1676"/>
                <a:gd name="T65" fmla="*/ 1737 h 1813"/>
                <a:gd name="T66" fmla="*/ 1515 w 1676"/>
                <a:gd name="T67" fmla="*/ 1798 h 1813"/>
                <a:gd name="T68" fmla="*/ 1414 w 1676"/>
                <a:gd name="T69" fmla="*/ 1813 h 1813"/>
                <a:gd name="T70" fmla="*/ 1316 w 1676"/>
                <a:gd name="T71" fmla="*/ 1783 h 1813"/>
                <a:gd name="T72" fmla="*/ 986 w 1676"/>
                <a:gd name="T73" fmla="*/ 1441 h 1813"/>
                <a:gd name="T74" fmla="*/ 826 w 1676"/>
                <a:gd name="T75" fmla="*/ 1496 h 1813"/>
                <a:gd name="T76" fmla="*/ 660 w 1676"/>
                <a:gd name="T77" fmla="*/ 1508 h 1813"/>
                <a:gd name="T78" fmla="*/ 496 w 1676"/>
                <a:gd name="T79" fmla="*/ 1477 h 1813"/>
                <a:gd name="T80" fmla="*/ 341 w 1676"/>
                <a:gd name="T81" fmla="*/ 1404 h 1813"/>
                <a:gd name="T82" fmla="*/ 204 w 1676"/>
                <a:gd name="T83" fmla="*/ 1289 h 1813"/>
                <a:gd name="T84" fmla="*/ 95 w 1676"/>
                <a:gd name="T85" fmla="*/ 1137 h 1813"/>
                <a:gd name="T86" fmla="*/ 27 w 1676"/>
                <a:gd name="T87" fmla="*/ 966 h 1813"/>
                <a:gd name="T88" fmla="*/ 0 w 1676"/>
                <a:gd name="T89" fmla="*/ 785 h 1813"/>
                <a:gd name="T90" fmla="*/ 13 w 1676"/>
                <a:gd name="T91" fmla="*/ 602 h 1813"/>
                <a:gd name="T92" fmla="*/ 67 w 1676"/>
                <a:gd name="T93" fmla="*/ 427 h 1813"/>
                <a:gd name="T94" fmla="*/ 162 w 1676"/>
                <a:gd name="T95" fmla="*/ 268 h 1813"/>
                <a:gd name="T96" fmla="*/ 294 w 1676"/>
                <a:gd name="T97" fmla="*/ 137 h 1813"/>
                <a:gd name="T98" fmla="*/ 447 w 1676"/>
                <a:gd name="T99" fmla="*/ 49 h 1813"/>
                <a:gd name="T100" fmla="*/ 612 w 1676"/>
                <a:gd name="T101" fmla="*/ 5 h 1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76" h="1813">
                  <a:moveTo>
                    <a:pt x="673" y="267"/>
                  </a:moveTo>
                  <a:lnTo>
                    <a:pt x="627" y="272"/>
                  </a:lnTo>
                  <a:lnTo>
                    <a:pt x="582" y="282"/>
                  </a:lnTo>
                  <a:lnTo>
                    <a:pt x="538" y="298"/>
                  </a:lnTo>
                  <a:lnTo>
                    <a:pt x="495" y="317"/>
                  </a:lnTo>
                  <a:lnTo>
                    <a:pt x="453" y="343"/>
                  </a:lnTo>
                  <a:lnTo>
                    <a:pt x="414" y="374"/>
                  </a:lnTo>
                  <a:lnTo>
                    <a:pt x="377" y="409"/>
                  </a:lnTo>
                  <a:lnTo>
                    <a:pt x="344" y="449"/>
                  </a:lnTo>
                  <a:lnTo>
                    <a:pt x="316" y="491"/>
                  </a:lnTo>
                  <a:lnTo>
                    <a:pt x="293" y="536"/>
                  </a:lnTo>
                  <a:lnTo>
                    <a:pt x="274" y="582"/>
                  </a:lnTo>
                  <a:lnTo>
                    <a:pt x="260" y="630"/>
                  </a:lnTo>
                  <a:lnTo>
                    <a:pt x="251" y="679"/>
                  </a:lnTo>
                  <a:lnTo>
                    <a:pt x="246" y="729"/>
                  </a:lnTo>
                  <a:lnTo>
                    <a:pt x="246" y="779"/>
                  </a:lnTo>
                  <a:lnTo>
                    <a:pt x="251" y="829"/>
                  </a:lnTo>
                  <a:lnTo>
                    <a:pt x="260" y="878"/>
                  </a:lnTo>
                  <a:lnTo>
                    <a:pt x="274" y="927"/>
                  </a:lnTo>
                  <a:lnTo>
                    <a:pt x="293" y="974"/>
                  </a:lnTo>
                  <a:lnTo>
                    <a:pt x="316" y="1018"/>
                  </a:lnTo>
                  <a:lnTo>
                    <a:pt x="344" y="1061"/>
                  </a:lnTo>
                  <a:lnTo>
                    <a:pt x="377" y="1100"/>
                  </a:lnTo>
                  <a:lnTo>
                    <a:pt x="414" y="1136"/>
                  </a:lnTo>
                  <a:lnTo>
                    <a:pt x="453" y="1166"/>
                  </a:lnTo>
                  <a:lnTo>
                    <a:pt x="495" y="1191"/>
                  </a:lnTo>
                  <a:lnTo>
                    <a:pt x="538" y="1212"/>
                  </a:lnTo>
                  <a:lnTo>
                    <a:pt x="582" y="1227"/>
                  </a:lnTo>
                  <a:lnTo>
                    <a:pt x="627" y="1237"/>
                  </a:lnTo>
                  <a:lnTo>
                    <a:pt x="673" y="1242"/>
                  </a:lnTo>
                  <a:lnTo>
                    <a:pt x="720" y="1242"/>
                  </a:lnTo>
                  <a:lnTo>
                    <a:pt x="766" y="1237"/>
                  </a:lnTo>
                  <a:lnTo>
                    <a:pt x="811" y="1227"/>
                  </a:lnTo>
                  <a:lnTo>
                    <a:pt x="855" y="1212"/>
                  </a:lnTo>
                  <a:lnTo>
                    <a:pt x="898" y="1191"/>
                  </a:lnTo>
                  <a:lnTo>
                    <a:pt x="941" y="1166"/>
                  </a:lnTo>
                  <a:lnTo>
                    <a:pt x="980" y="1136"/>
                  </a:lnTo>
                  <a:lnTo>
                    <a:pt x="1016" y="1100"/>
                  </a:lnTo>
                  <a:lnTo>
                    <a:pt x="1049" y="1061"/>
                  </a:lnTo>
                  <a:lnTo>
                    <a:pt x="1077" y="1018"/>
                  </a:lnTo>
                  <a:lnTo>
                    <a:pt x="1100" y="974"/>
                  </a:lnTo>
                  <a:lnTo>
                    <a:pt x="1119" y="927"/>
                  </a:lnTo>
                  <a:lnTo>
                    <a:pt x="1133" y="878"/>
                  </a:lnTo>
                  <a:lnTo>
                    <a:pt x="1142" y="829"/>
                  </a:lnTo>
                  <a:lnTo>
                    <a:pt x="1147" y="779"/>
                  </a:lnTo>
                  <a:lnTo>
                    <a:pt x="1147" y="729"/>
                  </a:lnTo>
                  <a:lnTo>
                    <a:pt x="1142" y="679"/>
                  </a:lnTo>
                  <a:lnTo>
                    <a:pt x="1133" y="630"/>
                  </a:lnTo>
                  <a:lnTo>
                    <a:pt x="1119" y="582"/>
                  </a:lnTo>
                  <a:lnTo>
                    <a:pt x="1100" y="536"/>
                  </a:lnTo>
                  <a:lnTo>
                    <a:pt x="1077" y="491"/>
                  </a:lnTo>
                  <a:lnTo>
                    <a:pt x="1049" y="449"/>
                  </a:lnTo>
                  <a:lnTo>
                    <a:pt x="1016" y="409"/>
                  </a:lnTo>
                  <a:lnTo>
                    <a:pt x="980" y="374"/>
                  </a:lnTo>
                  <a:lnTo>
                    <a:pt x="941" y="343"/>
                  </a:lnTo>
                  <a:lnTo>
                    <a:pt x="898" y="317"/>
                  </a:lnTo>
                  <a:lnTo>
                    <a:pt x="855" y="298"/>
                  </a:lnTo>
                  <a:lnTo>
                    <a:pt x="811" y="282"/>
                  </a:lnTo>
                  <a:lnTo>
                    <a:pt x="766" y="272"/>
                  </a:lnTo>
                  <a:lnTo>
                    <a:pt x="720" y="267"/>
                  </a:lnTo>
                  <a:lnTo>
                    <a:pt x="673" y="267"/>
                  </a:lnTo>
                  <a:close/>
                  <a:moveTo>
                    <a:pt x="725" y="0"/>
                  </a:moveTo>
                  <a:lnTo>
                    <a:pt x="781" y="5"/>
                  </a:lnTo>
                  <a:lnTo>
                    <a:pt x="837" y="15"/>
                  </a:lnTo>
                  <a:lnTo>
                    <a:pt x="892" y="29"/>
                  </a:lnTo>
                  <a:lnTo>
                    <a:pt x="946" y="49"/>
                  </a:lnTo>
                  <a:lnTo>
                    <a:pt x="999" y="74"/>
                  </a:lnTo>
                  <a:lnTo>
                    <a:pt x="1050" y="103"/>
                  </a:lnTo>
                  <a:lnTo>
                    <a:pt x="1099" y="137"/>
                  </a:lnTo>
                  <a:lnTo>
                    <a:pt x="1145" y="176"/>
                  </a:lnTo>
                  <a:lnTo>
                    <a:pt x="1190" y="219"/>
                  </a:lnTo>
                  <a:lnTo>
                    <a:pt x="1230" y="267"/>
                  </a:lnTo>
                  <a:lnTo>
                    <a:pt x="1266" y="317"/>
                  </a:lnTo>
                  <a:lnTo>
                    <a:pt x="1297" y="369"/>
                  </a:lnTo>
                  <a:lnTo>
                    <a:pt x="1324" y="424"/>
                  </a:lnTo>
                  <a:lnTo>
                    <a:pt x="1346" y="479"/>
                  </a:lnTo>
                  <a:lnTo>
                    <a:pt x="1364" y="537"/>
                  </a:lnTo>
                  <a:lnTo>
                    <a:pt x="1378" y="596"/>
                  </a:lnTo>
                  <a:lnTo>
                    <a:pt x="1387" y="655"/>
                  </a:lnTo>
                  <a:lnTo>
                    <a:pt x="1392" y="715"/>
                  </a:lnTo>
                  <a:lnTo>
                    <a:pt x="1393" y="775"/>
                  </a:lnTo>
                  <a:lnTo>
                    <a:pt x="1389" y="835"/>
                  </a:lnTo>
                  <a:lnTo>
                    <a:pt x="1381" y="895"/>
                  </a:lnTo>
                  <a:lnTo>
                    <a:pt x="1368" y="953"/>
                  </a:lnTo>
                  <a:lnTo>
                    <a:pt x="1351" y="1011"/>
                  </a:lnTo>
                  <a:lnTo>
                    <a:pt x="1330" y="1067"/>
                  </a:lnTo>
                  <a:lnTo>
                    <a:pt x="1603" y="1363"/>
                  </a:lnTo>
                  <a:lnTo>
                    <a:pt x="1625" y="1389"/>
                  </a:lnTo>
                  <a:lnTo>
                    <a:pt x="1642" y="1419"/>
                  </a:lnTo>
                  <a:lnTo>
                    <a:pt x="1656" y="1449"/>
                  </a:lnTo>
                  <a:lnTo>
                    <a:pt x="1668" y="1482"/>
                  </a:lnTo>
                  <a:lnTo>
                    <a:pt x="1674" y="1515"/>
                  </a:lnTo>
                  <a:lnTo>
                    <a:pt x="1676" y="1550"/>
                  </a:lnTo>
                  <a:lnTo>
                    <a:pt x="1674" y="1585"/>
                  </a:lnTo>
                  <a:lnTo>
                    <a:pt x="1668" y="1619"/>
                  </a:lnTo>
                  <a:lnTo>
                    <a:pt x="1656" y="1651"/>
                  </a:lnTo>
                  <a:lnTo>
                    <a:pt x="1642" y="1682"/>
                  </a:lnTo>
                  <a:lnTo>
                    <a:pt x="1625" y="1711"/>
                  </a:lnTo>
                  <a:lnTo>
                    <a:pt x="1603" y="1737"/>
                  </a:lnTo>
                  <a:lnTo>
                    <a:pt x="1576" y="1762"/>
                  </a:lnTo>
                  <a:lnTo>
                    <a:pt x="1547" y="1783"/>
                  </a:lnTo>
                  <a:lnTo>
                    <a:pt x="1515" y="1798"/>
                  </a:lnTo>
                  <a:lnTo>
                    <a:pt x="1482" y="1809"/>
                  </a:lnTo>
                  <a:lnTo>
                    <a:pt x="1449" y="1813"/>
                  </a:lnTo>
                  <a:lnTo>
                    <a:pt x="1414" y="1813"/>
                  </a:lnTo>
                  <a:lnTo>
                    <a:pt x="1380" y="1809"/>
                  </a:lnTo>
                  <a:lnTo>
                    <a:pt x="1347" y="1798"/>
                  </a:lnTo>
                  <a:lnTo>
                    <a:pt x="1316" y="1783"/>
                  </a:lnTo>
                  <a:lnTo>
                    <a:pt x="1286" y="1762"/>
                  </a:lnTo>
                  <a:lnTo>
                    <a:pt x="1259" y="1737"/>
                  </a:lnTo>
                  <a:lnTo>
                    <a:pt x="986" y="1441"/>
                  </a:lnTo>
                  <a:lnTo>
                    <a:pt x="934" y="1464"/>
                  </a:lnTo>
                  <a:lnTo>
                    <a:pt x="880" y="1483"/>
                  </a:lnTo>
                  <a:lnTo>
                    <a:pt x="826" y="1496"/>
                  </a:lnTo>
                  <a:lnTo>
                    <a:pt x="771" y="1504"/>
                  </a:lnTo>
                  <a:lnTo>
                    <a:pt x="716" y="1509"/>
                  </a:lnTo>
                  <a:lnTo>
                    <a:pt x="660" y="1508"/>
                  </a:lnTo>
                  <a:lnTo>
                    <a:pt x="605" y="1503"/>
                  </a:lnTo>
                  <a:lnTo>
                    <a:pt x="550" y="1493"/>
                  </a:lnTo>
                  <a:lnTo>
                    <a:pt x="496" y="1477"/>
                  </a:lnTo>
                  <a:lnTo>
                    <a:pt x="443" y="1458"/>
                  </a:lnTo>
                  <a:lnTo>
                    <a:pt x="391" y="1434"/>
                  </a:lnTo>
                  <a:lnTo>
                    <a:pt x="341" y="1404"/>
                  </a:lnTo>
                  <a:lnTo>
                    <a:pt x="293" y="1371"/>
                  </a:lnTo>
                  <a:lnTo>
                    <a:pt x="247" y="1332"/>
                  </a:lnTo>
                  <a:lnTo>
                    <a:pt x="204" y="1289"/>
                  </a:lnTo>
                  <a:lnTo>
                    <a:pt x="162" y="1240"/>
                  </a:lnTo>
                  <a:lnTo>
                    <a:pt x="126" y="1190"/>
                  </a:lnTo>
                  <a:lnTo>
                    <a:pt x="95" y="1137"/>
                  </a:lnTo>
                  <a:lnTo>
                    <a:pt x="68" y="1082"/>
                  </a:lnTo>
                  <a:lnTo>
                    <a:pt x="45" y="1024"/>
                  </a:lnTo>
                  <a:lnTo>
                    <a:pt x="27" y="966"/>
                  </a:lnTo>
                  <a:lnTo>
                    <a:pt x="13" y="906"/>
                  </a:lnTo>
                  <a:lnTo>
                    <a:pt x="4" y="846"/>
                  </a:lnTo>
                  <a:lnTo>
                    <a:pt x="0" y="785"/>
                  </a:lnTo>
                  <a:lnTo>
                    <a:pt x="0" y="724"/>
                  </a:lnTo>
                  <a:lnTo>
                    <a:pt x="4" y="663"/>
                  </a:lnTo>
                  <a:lnTo>
                    <a:pt x="13" y="602"/>
                  </a:lnTo>
                  <a:lnTo>
                    <a:pt x="27" y="543"/>
                  </a:lnTo>
                  <a:lnTo>
                    <a:pt x="45" y="485"/>
                  </a:lnTo>
                  <a:lnTo>
                    <a:pt x="67" y="427"/>
                  </a:lnTo>
                  <a:lnTo>
                    <a:pt x="94" y="373"/>
                  </a:lnTo>
                  <a:lnTo>
                    <a:pt x="126" y="319"/>
                  </a:lnTo>
                  <a:lnTo>
                    <a:pt x="162" y="268"/>
                  </a:lnTo>
                  <a:lnTo>
                    <a:pt x="203" y="220"/>
                  </a:lnTo>
                  <a:lnTo>
                    <a:pt x="247" y="176"/>
                  </a:lnTo>
                  <a:lnTo>
                    <a:pt x="294" y="137"/>
                  </a:lnTo>
                  <a:lnTo>
                    <a:pt x="343" y="103"/>
                  </a:lnTo>
                  <a:lnTo>
                    <a:pt x="394" y="74"/>
                  </a:lnTo>
                  <a:lnTo>
                    <a:pt x="447" y="49"/>
                  </a:lnTo>
                  <a:lnTo>
                    <a:pt x="501" y="29"/>
                  </a:lnTo>
                  <a:lnTo>
                    <a:pt x="556" y="15"/>
                  </a:lnTo>
                  <a:lnTo>
                    <a:pt x="612" y="5"/>
                  </a:lnTo>
                  <a:lnTo>
                    <a:pt x="668" y="0"/>
                  </a:lnTo>
                  <a:lnTo>
                    <a:pt x="7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04" tIns="60952" rIns="121904" bIns="6095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3742" eaLnBrk="1" fontAlgn="base" latinLnBrk="0" hangingPunct="1">
                <a:lnSpc>
                  <a:spcPct val="90000"/>
                </a:lnSpc>
                <a:spcBef>
                  <a:spcPct val="35000"/>
                </a:spcBef>
                <a:spcAft>
                  <a:spcPct val="15000"/>
                </a:spcAft>
                <a:buClrTx/>
                <a:buSzPct val="65000"/>
                <a:buFontTx/>
                <a:buChar char="•"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Freeform 291"/>
            <p:cNvSpPr>
              <a:spLocks/>
            </p:cNvSpPr>
            <p:nvPr/>
          </p:nvSpPr>
          <p:spPr bwMode="auto">
            <a:xfrm>
              <a:off x="2811463" y="4335463"/>
              <a:ext cx="217488" cy="274638"/>
            </a:xfrm>
            <a:custGeom>
              <a:avLst/>
              <a:gdLst>
                <a:gd name="T0" fmla="*/ 459 w 1508"/>
                <a:gd name="T1" fmla="*/ 30 h 2083"/>
                <a:gd name="T2" fmla="*/ 619 w 1508"/>
                <a:gd name="T3" fmla="*/ 254 h 2083"/>
                <a:gd name="T4" fmla="*/ 841 w 1508"/>
                <a:gd name="T5" fmla="*/ 542 h 2083"/>
                <a:gd name="T6" fmla="*/ 960 w 1508"/>
                <a:gd name="T7" fmla="*/ 441 h 2083"/>
                <a:gd name="T8" fmla="*/ 1249 w 1508"/>
                <a:gd name="T9" fmla="*/ 400 h 2083"/>
                <a:gd name="T10" fmla="*/ 1340 w 1508"/>
                <a:gd name="T11" fmla="*/ 564 h 2083"/>
                <a:gd name="T12" fmla="*/ 1411 w 1508"/>
                <a:gd name="T13" fmla="*/ 741 h 2083"/>
                <a:gd name="T14" fmla="*/ 1464 w 1508"/>
                <a:gd name="T15" fmla="*/ 927 h 2083"/>
                <a:gd name="T16" fmla="*/ 1497 w 1508"/>
                <a:gd name="T17" fmla="*/ 1121 h 2083"/>
                <a:gd name="T18" fmla="*/ 1508 w 1508"/>
                <a:gd name="T19" fmla="*/ 1322 h 2083"/>
                <a:gd name="T20" fmla="*/ 1497 w 1508"/>
                <a:gd name="T21" fmla="*/ 1526 h 2083"/>
                <a:gd name="T22" fmla="*/ 1463 w 1508"/>
                <a:gd name="T23" fmla="*/ 1720 h 2083"/>
                <a:gd name="T24" fmla="*/ 1409 w 1508"/>
                <a:gd name="T25" fmla="*/ 1907 h 2083"/>
                <a:gd name="T26" fmla="*/ 1337 w 1508"/>
                <a:gd name="T27" fmla="*/ 2083 h 2083"/>
                <a:gd name="T28" fmla="*/ 1349 w 1508"/>
                <a:gd name="T29" fmla="*/ 1945 h 2083"/>
                <a:gd name="T30" fmla="*/ 1341 w 1508"/>
                <a:gd name="T31" fmla="*/ 1808 h 2083"/>
                <a:gd name="T32" fmla="*/ 1313 w 1508"/>
                <a:gd name="T33" fmla="*/ 1675 h 2083"/>
                <a:gd name="T34" fmla="*/ 1266 w 1508"/>
                <a:gd name="T35" fmla="*/ 1547 h 2083"/>
                <a:gd name="T36" fmla="*/ 1201 w 1508"/>
                <a:gd name="T37" fmla="*/ 1429 h 2083"/>
                <a:gd name="T38" fmla="*/ 1117 w 1508"/>
                <a:gd name="T39" fmla="*/ 1321 h 2083"/>
                <a:gd name="T40" fmla="*/ 1021 w 1508"/>
                <a:gd name="T41" fmla="*/ 1233 h 2083"/>
                <a:gd name="T42" fmla="*/ 915 w 1508"/>
                <a:gd name="T43" fmla="*/ 1162 h 2083"/>
                <a:gd name="T44" fmla="*/ 801 w 1508"/>
                <a:gd name="T45" fmla="*/ 1111 h 2083"/>
                <a:gd name="T46" fmla="*/ 680 w 1508"/>
                <a:gd name="T47" fmla="*/ 1080 h 2083"/>
                <a:gd name="T48" fmla="*/ 554 w 1508"/>
                <a:gd name="T49" fmla="*/ 1069 h 2083"/>
                <a:gd name="T50" fmla="*/ 416 w 1508"/>
                <a:gd name="T51" fmla="*/ 1082 h 2083"/>
                <a:gd name="T52" fmla="*/ 283 w 1508"/>
                <a:gd name="T53" fmla="*/ 1120 h 2083"/>
                <a:gd name="T54" fmla="*/ 160 w 1508"/>
                <a:gd name="T55" fmla="*/ 1182 h 2083"/>
                <a:gd name="T56" fmla="*/ 591 w 1508"/>
                <a:gd name="T57" fmla="*/ 812 h 2083"/>
                <a:gd name="T58" fmla="*/ 751 w 1508"/>
                <a:gd name="T59" fmla="*/ 755 h 2083"/>
                <a:gd name="T60" fmla="*/ 500 w 1508"/>
                <a:gd name="T61" fmla="*/ 407 h 2083"/>
                <a:gd name="T62" fmla="*/ 338 w 1508"/>
                <a:gd name="T63" fmla="*/ 367 h 2083"/>
                <a:gd name="T64" fmla="*/ 175 w 1508"/>
                <a:gd name="T65" fmla="*/ 519 h 2083"/>
                <a:gd name="T66" fmla="*/ 0 w 1508"/>
                <a:gd name="T67" fmla="*/ 375 h 2083"/>
                <a:gd name="T68" fmla="*/ 166 w 1508"/>
                <a:gd name="T69" fmla="*/ 151 h 2083"/>
                <a:gd name="T70" fmla="*/ 287 w 1508"/>
                <a:gd name="T71" fmla="*/ 289 h 2083"/>
                <a:gd name="T72" fmla="*/ 445 w 1508"/>
                <a:gd name="T73" fmla="*/ 351 h 2083"/>
                <a:gd name="T74" fmla="*/ 453 w 1508"/>
                <a:gd name="T75" fmla="*/ 220 h 2083"/>
                <a:gd name="T76" fmla="*/ 316 w 1508"/>
                <a:gd name="T77" fmla="*/ 0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08" h="2083">
                  <a:moveTo>
                    <a:pt x="316" y="0"/>
                  </a:moveTo>
                  <a:lnTo>
                    <a:pt x="459" y="30"/>
                  </a:lnTo>
                  <a:lnTo>
                    <a:pt x="582" y="149"/>
                  </a:lnTo>
                  <a:lnTo>
                    <a:pt x="619" y="254"/>
                  </a:lnTo>
                  <a:lnTo>
                    <a:pt x="647" y="352"/>
                  </a:lnTo>
                  <a:lnTo>
                    <a:pt x="841" y="542"/>
                  </a:lnTo>
                  <a:lnTo>
                    <a:pt x="891" y="559"/>
                  </a:lnTo>
                  <a:lnTo>
                    <a:pt x="960" y="441"/>
                  </a:lnTo>
                  <a:lnTo>
                    <a:pt x="1204" y="417"/>
                  </a:lnTo>
                  <a:lnTo>
                    <a:pt x="1249" y="400"/>
                  </a:lnTo>
                  <a:lnTo>
                    <a:pt x="1297" y="481"/>
                  </a:lnTo>
                  <a:lnTo>
                    <a:pt x="1340" y="564"/>
                  </a:lnTo>
                  <a:lnTo>
                    <a:pt x="1378" y="651"/>
                  </a:lnTo>
                  <a:lnTo>
                    <a:pt x="1411" y="741"/>
                  </a:lnTo>
                  <a:lnTo>
                    <a:pt x="1440" y="832"/>
                  </a:lnTo>
                  <a:lnTo>
                    <a:pt x="1464" y="927"/>
                  </a:lnTo>
                  <a:lnTo>
                    <a:pt x="1483" y="1022"/>
                  </a:lnTo>
                  <a:lnTo>
                    <a:pt x="1497" y="1121"/>
                  </a:lnTo>
                  <a:lnTo>
                    <a:pt x="1505" y="1221"/>
                  </a:lnTo>
                  <a:lnTo>
                    <a:pt x="1508" y="1322"/>
                  </a:lnTo>
                  <a:lnTo>
                    <a:pt x="1505" y="1425"/>
                  </a:lnTo>
                  <a:lnTo>
                    <a:pt x="1497" y="1526"/>
                  </a:lnTo>
                  <a:lnTo>
                    <a:pt x="1483" y="1623"/>
                  </a:lnTo>
                  <a:lnTo>
                    <a:pt x="1463" y="1720"/>
                  </a:lnTo>
                  <a:lnTo>
                    <a:pt x="1439" y="1815"/>
                  </a:lnTo>
                  <a:lnTo>
                    <a:pt x="1409" y="1907"/>
                  </a:lnTo>
                  <a:lnTo>
                    <a:pt x="1375" y="1996"/>
                  </a:lnTo>
                  <a:lnTo>
                    <a:pt x="1337" y="2083"/>
                  </a:lnTo>
                  <a:lnTo>
                    <a:pt x="1345" y="2015"/>
                  </a:lnTo>
                  <a:lnTo>
                    <a:pt x="1349" y="1945"/>
                  </a:lnTo>
                  <a:lnTo>
                    <a:pt x="1347" y="1877"/>
                  </a:lnTo>
                  <a:lnTo>
                    <a:pt x="1341" y="1808"/>
                  </a:lnTo>
                  <a:lnTo>
                    <a:pt x="1329" y="1741"/>
                  </a:lnTo>
                  <a:lnTo>
                    <a:pt x="1313" y="1675"/>
                  </a:lnTo>
                  <a:lnTo>
                    <a:pt x="1293" y="1610"/>
                  </a:lnTo>
                  <a:lnTo>
                    <a:pt x="1266" y="1547"/>
                  </a:lnTo>
                  <a:lnTo>
                    <a:pt x="1236" y="1486"/>
                  </a:lnTo>
                  <a:lnTo>
                    <a:pt x="1201" y="1429"/>
                  </a:lnTo>
                  <a:lnTo>
                    <a:pt x="1161" y="1373"/>
                  </a:lnTo>
                  <a:lnTo>
                    <a:pt x="1117" y="1321"/>
                  </a:lnTo>
                  <a:lnTo>
                    <a:pt x="1071" y="1276"/>
                  </a:lnTo>
                  <a:lnTo>
                    <a:pt x="1021" y="1233"/>
                  </a:lnTo>
                  <a:lnTo>
                    <a:pt x="969" y="1195"/>
                  </a:lnTo>
                  <a:lnTo>
                    <a:pt x="915" y="1162"/>
                  </a:lnTo>
                  <a:lnTo>
                    <a:pt x="859" y="1134"/>
                  </a:lnTo>
                  <a:lnTo>
                    <a:pt x="801" y="1111"/>
                  </a:lnTo>
                  <a:lnTo>
                    <a:pt x="741" y="1093"/>
                  </a:lnTo>
                  <a:lnTo>
                    <a:pt x="680" y="1080"/>
                  </a:lnTo>
                  <a:lnTo>
                    <a:pt x="617" y="1072"/>
                  </a:lnTo>
                  <a:lnTo>
                    <a:pt x="554" y="1069"/>
                  </a:lnTo>
                  <a:lnTo>
                    <a:pt x="484" y="1072"/>
                  </a:lnTo>
                  <a:lnTo>
                    <a:pt x="416" y="1082"/>
                  </a:lnTo>
                  <a:lnTo>
                    <a:pt x="349" y="1098"/>
                  </a:lnTo>
                  <a:lnTo>
                    <a:pt x="283" y="1120"/>
                  </a:lnTo>
                  <a:lnTo>
                    <a:pt x="220" y="1148"/>
                  </a:lnTo>
                  <a:lnTo>
                    <a:pt x="160" y="1182"/>
                  </a:lnTo>
                  <a:lnTo>
                    <a:pt x="338" y="952"/>
                  </a:lnTo>
                  <a:lnTo>
                    <a:pt x="591" y="812"/>
                  </a:lnTo>
                  <a:lnTo>
                    <a:pt x="738" y="833"/>
                  </a:lnTo>
                  <a:lnTo>
                    <a:pt x="751" y="755"/>
                  </a:lnTo>
                  <a:lnTo>
                    <a:pt x="570" y="556"/>
                  </a:lnTo>
                  <a:lnTo>
                    <a:pt x="500" y="407"/>
                  </a:lnTo>
                  <a:lnTo>
                    <a:pt x="400" y="407"/>
                  </a:lnTo>
                  <a:lnTo>
                    <a:pt x="338" y="367"/>
                  </a:lnTo>
                  <a:lnTo>
                    <a:pt x="203" y="345"/>
                  </a:lnTo>
                  <a:lnTo>
                    <a:pt x="175" y="519"/>
                  </a:lnTo>
                  <a:lnTo>
                    <a:pt x="12" y="484"/>
                  </a:lnTo>
                  <a:lnTo>
                    <a:pt x="0" y="375"/>
                  </a:lnTo>
                  <a:lnTo>
                    <a:pt x="125" y="345"/>
                  </a:lnTo>
                  <a:lnTo>
                    <a:pt x="166" y="151"/>
                  </a:lnTo>
                  <a:lnTo>
                    <a:pt x="291" y="207"/>
                  </a:lnTo>
                  <a:lnTo>
                    <a:pt x="287" y="289"/>
                  </a:lnTo>
                  <a:lnTo>
                    <a:pt x="382" y="332"/>
                  </a:lnTo>
                  <a:lnTo>
                    <a:pt x="445" y="351"/>
                  </a:lnTo>
                  <a:lnTo>
                    <a:pt x="522" y="308"/>
                  </a:lnTo>
                  <a:lnTo>
                    <a:pt x="453" y="220"/>
                  </a:lnTo>
                  <a:lnTo>
                    <a:pt x="313" y="71"/>
                  </a:lnTo>
                  <a:lnTo>
                    <a:pt x="3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04" tIns="60952" rIns="121904" bIns="6095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3742" eaLnBrk="1" fontAlgn="base" latinLnBrk="0" hangingPunct="1">
                <a:lnSpc>
                  <a:spcPct val="90000"/>
                </a:lnSpc>
                <a:spcBef>
                  <a:spcPct val="35000"/>
                </a:spcBef>
                <a:spcAft>
                  <a:spcPct val="15000"/>
                </a:spcAft>
                <a:buClrTx/>
                <a:buSzPct val="65000"/>
                <a:buFontTx/>
                <a:buChar char="•"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Freeform 292"/>
            <p:cNvSpPr>
              <a:spLocks/>
            </p:cNvSpPr>
            <p:nvPr/>
          </p:nvSpPr>
          <p:spPr bwMode="auto">
            <a:xfrm>
              <a:off x="2786063" y="4497388"/>
              <a:ext cx="30163" cy="26988"/>
            </a:xfrm>
            <a:custGeom>
              <a:avLst/>
              <a:gdLst>
                <a:gd name="T0" fmla="*/ 118 w 208"/>
                <a:gd name="T1" fmla="*/ 0 h 197"/>
                <a:gd name="T2" fmla="*/ 208 w 208"/>
                <a:gd name="T3" fmla="*/ 45 h 197"/>
                <a:gd name="T4" fmla="*/ 186 w 208"/>
                <a:gd name="T5" fmla="*/ 66 h 197"/>
                <a:gd name="T6" fmla="*/ 165 w 208"/>
                <a:gd name="T7" fmla="*/ 89 h 197"/>
                <a:gd name="T8" fmla="*/ 147 w 208"/>
                <a:gd name="T9" fmla="*/ 109 h 197"/>
                <a:gd name="T10" fmla="*/ 130 w 208"/>
                <a:gd name="T11" fmla="*/ 131 h 197"/>
                <a:gd name="T12" fmla="*/ 81 w 208"/>
                <a:gd name="T13" fmla="*/ 132 h 197"/>
                <a:gd name="T14" fmla="*/ 29 w 208"/>
                <a:gd name="T15" fmla="*/ 197 h 197"/>
                <a:gd name="T16" fmla="*/ 0 w 208"/>
                <a:gd name="T17" fmla="*/ 61 h 197"/>
                <a:gd name="T18" fmla="*/ 118 w 208"/>
                <a:gd name="T19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197">
                  <a:moveTo>
                    <a:pt x="118" y="0"/>
                  </a:moveTo>
                  <a:lnTo>
                    <a:pt x="208" y="45"/>
                  </a:lnTo>
                  <a:lnTo>
                    <a:pt x="186" y="66"/>
                  </a:lnTo>
                  <a:lnTo>
                    <a:pt x="165" y="89"/>
                  </a:lnTo>
                  <a:lnTo>
                    <a:pt x="147" y="109"/>
                  </a:lnTo>
                  <a:lnTo>
                    <a:pt x="130" y="131"/>
                  </a:lnTo>
                  <a:lnTo>
                    <a:pt x="81" y="132"/>
                  </a:lnTo>
                  <a:lnTo>
                    <a:pt x="29" y="197"/>
                  </a:lnTo>
                  <a:lnTo>
                    <a:pt x="0" y="61"/>
                  </a:ln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04" tIns="60952" rIns="121904" bIns="6095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3742" eaLnBrk="1" fontAlgn="base" latinLnBrk="0" hangingPunct="1">
                <a:lnSpc>
                  <a:spcPct val="90000"/>
                </a:lnSpc>
                <a:spcBef>
                  <a:spcPct val="35000"/>
                </a:spcBef>
                <a:spcAft>
                  <a:spcPct val="15000"/>
                </a:spcAft>
                <a:buClrTx/>
                <a:buSzPct val="65000"/>
                <a:buFontTx/>
                <a:buChar char="•"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Freeform 293"/>
            <p:cNvSpPr>
              <a:spLocks/>
            </p:cNvSpPr>
            <p:nvPr/>
          </p:nvSpPr>
          <p:spPr bwMode="auto">
            <a:xfrm>
              <a:off x="2860675" y="4702175"/>
              <a:ext cx="52388" cy="20638"/>
            </a:xfrm>
            <a:custGeom>
              <a:avLst/>
              <a:gdLst>
                <a:gd name="T0" fmla="*/ 368 w 368"/>
                <a:gd name="T1" fmla="*/ 0 h 153"/>
                <a:gd name="T2" fmla="*/ 298 w 368"/>
                <a:gd name="T3" fmla="*/ 38 h 153"/>
                <a:gd name="T4" fmla="*/ 227 w 368"/>
                <a:gd name="T5" fmla="*/ 73 h 153"/>
                <a:gd name="T6" fmla="*/ 152 w 368"/>
                <a:gd name="T7" fmla="*/ 105 h 153"/>
                <a:gd name="T8" fmla="*/ 77 w 368"/>
                <a:gd name="T9" fmla="*/ 131 h 153"/>
                <a:gd name="T10" fmla="*/ 0 w 368"/>
                <a:gd name="T11" fmla="*/ 153 h 153"/>
                <a:gd name="T12" fmla="*/ 28 w 368"/>
                <a:gd name="T13" fmla="*/ 44 h 153"/>
                <a:gd name="T14" fmla="*/ 83 w 368"/>
                <a:gd name="T15" fmla="*/ 5 h 153"/>
                <a:gd name="T16" fmla="*/ 148 w 368"/>
                <a:gd name="T17" fmla="*/ 13 h 153"/>
                <a:gd name="T18" fmla="*/ 215 w 368"/>
                <a:gd name="T19" fmla="*/ 16 h 153"/>
                <a:gd name="T20" fmla="*/ 266 w 368"/>
                <a:gd name="T21" fmla="*/ 14 h 153"/>
                <a:gd name="T22" fmla="*/ 317 w 368"/>
                <a:gd name="T23" fmla="*/ 9 h 153"/>
                <a:gd name="T24" fmla="*/ 368 w 368"/>
                <a:gd name="T25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8" h="153">
                  <a:moveTo>
                    <a:pt x="368" y="0"/>
                  </a:moveTo>
                  <a:lnTo>
                    <a:pt x="298" y="38"/>
                  </a:lnTo>
                  <a:lnTo>
                    <a:pt x="227" y="73"/>
                  </a:lnTo>
                  <a:lnTo>
                    <a:pt x="152" y="105"/>
                  </a:lnTo>
                  <a:lnTo>
                    <a:pt x="77" y="131"/>
                  </a:lnTo>
                  <a:lnTo>
                    <a:pt x="0" y="153"/>
                  </a:lnTo>
                  <a:lnTo>
                    <a:pt x="28" y="44"/>
                  </a:lnTo>
                  <a:lnTo>
                    <a:pt x="83" y="5"/>
                  </a:lnTo>
                  <a:lnTo>
                    <a:pt x="148" y="13"/>
                  </a:lnTo>
                  <a:lnTo>
                    <a:pt x="215" y="16"/>
                  </a:lnTo>
                  <a:lnTo>
                    <a:pt x="266" y="14"/>
                  </a:lnTo>
                  <a:lnTo>
                    <a:pt x="317" y="9"/>
                  </a:lnTo>
                  <a:lnTo>
                    <a:pt x="3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04" tIns="60952" rIns="121904" bIns="6095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3742" eaLnBrk="1" fontAlgn="base" latinLnBrk="0" hangingPunct="1">
                <a:lnSpc>
                  <a:spcPct val="90000"/>
                </a:lnSpc>
                <a:spcBef>
                  <a:spcPct val="35000"/>
                </a:spcBef>
                <a:spcAft>
                  <a:spcPct val="15000"/>
                </a:spcAft>
                <a:buClrTx/>
                <a:buSzPct val="65000"/>
                <a:buFontTx/>
                <a:buChar char="•"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Freeform 294"/>
            <p:cNvSpPr>
              <a:spLocks/>
            </p:cNvSpPr>
            <p:nvPr/>
          </p:nvSpPr>
          <p:spPr bwMode="auto">
            <a:xfrm>
              <a:off x="2587625" y="4395788"/>
              <a:ext cx="249238" cy="333375"/>
            </a:xfrm>
            <a:custGeom>
              <a:avLst/>
              <a:gdLst>
                <a:gd name="T0" fmla="*/ 210 w 1723"/>
                <a:gd name="T1" fmla="*/ 95 h 2519"/>
                <a:gd name="T2" fmla="*/ 468 w 1723"/>
                <a:gd name="T3" fmla="*/ 157 h 2519"/>
                <a:gd name="T4" fmla="*/ 884 w 1723"/>
                <a:gd name="T5" fmla="*/ 389 h 2519"/>
                <a:gd name="T6" fmla="*/ 1103 w 1723"/>
                <a:gd name="T7" fmla="*/ 976 h 2519"/>
                <a:gd name="T8" fmla="*/ 1141 w 1723"/>
                <a:gd name="T9" fmla="*/ 862 h 2519"/>
                <a:gd name="T10" fmla="*/ 1389 w 1723"/>
                <a:gd name="T11" fmla="*/ 1094 h 2519"/>
                <a:gd name="T12" fmla="*/ 1344 w 1723"/>
                <a:gd name="T13" fmla="*/ 1213 h 2519"/>
                <a:gd name="T14" fmla="*/ 1316 w 1723"/>
                <a:gd name="T15" fmla="*/ 1341 h 2519"/>
                <a:gd name="T16" fmla="*/ 1307 w 1723"/>
                <a:gd name="T17" fmla="*/ 1472 h 2519"/>
                <a:gd name="T18" fmla="*/ 1317 w 1723"/>
                <a:gd name="T19" fmla="*/ 1609 h 2519"/>
                <a:gd name="T20" fmla="*/ 1346 w 1723"/>
                <a:gd name="T21" fmla="*/ 1741 h 2519"/>
                <a:gd name="T22" fmla="*/ 1394 w 1723"/>
                <a:gd name="T23" fmla="*/ 1865 h 2519"/>
                <a:gd name="T24" fmla="*/ 1459 w 1723"/>
                <a:gd name="T25" fmla="*/ 1979 h 2519"/>
                <a:gd name="T26" fmla="*/ 1541 w 1723"/>
                <a:gd name="T27" fmla="*/ 2083 h 2519"/>
                <a:gd name="T28" fmla="*/ 1628 w 1723"/>
                <a:gd name="T29" fmla="*/ 2165 h 2519"/>
                <a:gd name="T30" fmla="*/ 1723 w 1723"/>
                <a:gd name="T31" fmla="*/ 2230 h 2519"/>
                <a:gd name="T32" fmla="*/ 1714 w 1723"/>
                <a:gd name="T33" fmla="*/ 2268 h 2519"/>
                <a:gd name="T34" fmla="*/ 1708 w 1723"/>
                <a:gd name="T35" fmla="*/ 2294 h 2519"/>
                <a:gd name="T36" fmla="*/ 1706 w 1723"/>
                <a:gd name="T37" fmla="*/ 2304 h 2519"/>
                <a:gd name="T38" fmla="*/ 1659 w 1723"/>
                <a:gd name="T39" fmla="*/ 2513 h 2519"/>
                <a:gd name="T40" fmla="*/ 1530 w 1723"/>
                <a:gd name="T41" fmla="*/ 2519 h 2519"/>
                <a:gd name="T42" fmla="*/ 1338 w 1723"/>
                <a:gd name="T43" fmla="*/ 2506 h 2519"/>
                <a:gd name="T44" fmla="*/ 1154 w 1723"/>
                <a:gd name="T45" fmla="*/ 2468 h 2519"/>
                <a:gd name="T46" fmla="*/ 977 w 1723"/>
                <a:gd name="T47" fmla="*/ 2407 h 2519"/>
                <a:gd name="T48" fmla="*/ 810 w 1723"/>
                <a:gd name="T49" fmla="*/ 2325 h 2519"/>
                <a:gd name="T50" fmla="*/ 656 w 1723"/>
                <a:gd name="T51" fmla="*/ 2222 h 2519"/>
                <a:gd name="T52" fmla="*/ 514 w 1723"/>
                <a:gd name="T53" fmla="*/ 2101 h 2519"/>
                <a:gd name="T54" fmla="*/ 387 w 1723"/>
                <a:gd name="T55" fmla="*/ 1963 h 2519"/>
                <a:gd name="T56" fmla="*/ 274 w 1723"/>
                <a:gd name="T57" fmla="*/ 1809 h 2519"/>
                <a:gd name="T58" fmla="*/ 180 w 1723"/>
                <a:gd name="T59" fmla="*/ 1641 h 2519"/>
                <a:gd name="T60" fmla="*/ 103 w 1723"/>
                <a:gd name="T61" fmla="*/ 1461 h 2519"/>
                <a:gd name="T62" fmla="*/ 47 w 1723"/>
                <a:gd name="T63" fmla="*/ 1270 h 2519"/>
                <a:gd name="T64" fmla="*/ 12 w 1723"/>
                <a:gd name="T65" fmla="*/ 1070 h 2519"/>
                <a:gd name="T66" fmla="*/ 0 w 1723"/>
                <a:gd name="T67" fmla="*/ 862 h 2519"/>
                <a:gd name="T68" fmla="*/ 11 w 1723"/>
                <a:gd name="T69" fmla="*/ 662 h 2519"/>
                <a:gd name="T70" fmla="*/ 44 w 1723"/>
                <a:gd name="T71" fmla="*/ 470 h 2519"/>
                <a:gd name="T72" fmla="*/ 96 w 1723"/>
                <a:gd name="T73" fmla="*/ 285 h 2519"/>
                <a:gd name="T74" fmla="*/ 168 w 1723"/>
                <a:gd name="T75" fmla="*/ 111 h 2519"/>
                <a:gd name="T76" fmla="*/ 320 w 1723"/>
                <a:gd name="T77" fmla="*/ 0 h 2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23" h="2519">
                  <a:moveTo>
                    <a:pt x="320" y="0"/>
                  </a:moveTo>
                  <a:lnTo>
                    <a:pt x="210" y="95"/>
                  </a:lnTo>
                  <a:lnTo>
                    <a:pt x="296" y="157"/>
                  </a:lnTo>
                  <a:lnTo>
                    <a:pt x="468" y="157"/>
                  </a:lnTo>
                  <a:lnTo>
                    <a:pt x="724" y="107"/>
                  </a:lnTo>
                  <a:lnTo>
                    <a:pt x="884" y="389"/>
                  </a:lnTo>
                  <a:lnTo>
                    <a:pt x="884" y="655"/>
                  </a:lnTo>
                  <a:lnTo>
                    <a:pt x="1103" y="976"/>
                  </a:lnTo>
                  <a:lnTo>
                    <a:pt x="1141" y="976"/>
                  </a:lnTo>
                  <a:lnTo>
                    <a:pt x="1141" y="862"/>
                  </a:lnTo>
                  <a:lnTo>
                    <a:pt x="1225" y="1054"/>
                  </a:lnTo>
                  <a:lnTo>
                    <a:pt x="1389" y="1094"/>
                  </a:lnTo>
                  <a:lnTo>
                    <a:pt x="1365" y="1153"/>
                  </a:lnTo>
                  <a:lnTo>
                    <a:pt x="1344" y="1213"/>
                  </a:lnTo>
                  <a:lnTo>
                    <a:pt x="1328" y="1277"/>
                  </a:lnTo>
                  <a:lnTo>
                    <a:pt x="1316" y="1341"/>
                  </a:lnTo>
                  <a:lnTo>
                    <a:pt x="1309" y="1406"/>
                  </a:lnTo>
                  <a:lnTo>
                    <a:pt x="1307" y="1472"/>
                  </a:lnTo>
                  <a:lnTo>
                    <a:pt x="1309" y="1542"/>
                  </a:lnTo>
                  <a:lnTo>
                    <a:pt x="1317" y="1609"/>
                  </a:lnTo>
                  <a:lnTo>
                    <a:pt x="1329" y="1676"/>
                  </a:lnTo>
                  <a:lnTo>
                    <a:pt x="1346" y="1741"/>
                  </a:lnTo>
                  <a:lnTo>
                    <a:pt x="1368" y="1803"/>
                  </a:lnTo>
                  <a:lnTo>
                    <a:pt x="1394" y="1865"/>
                  </a:lnTo>
                  <a:lnTo>
                    <a:pt x="1424" y="1923"/>
                  </a:lnTo>
                  <a:lnTo>
                    <a:pt x="1459" y="1979"/>
                  </a:lnTo>
                  <a:lnTo>
                    <a:pt x="1498" y="2032"/>
                  </a:lnTo>
                  <a:lnTo>
                    <a:pt x="1541" y="2083"/>
                  </a:lnTo>
                  <a:lnTo>
                    <a:pt x="1583" y="2126"/>
                  </a:lnTo>
                  <a:lnTo>
                    <a:pt x="1628" y="2165"/>
                  </a:lnTo>
                  <a:lnTo>
                    <a:pt x="1675" y="2200"/>
                  </a:lnTo>
                  <a:lnTo>
                    <a:pt x="1723" y="2230"/>
                  </a:lnTo>
                  <a:lnTo>
                    <a:pt x="1718" y="2251"/>
                  </a:lnTo>
                  <a:lnTo>
                    <a:pt x="1714" y="2268"/>
                  </a:lnTo>
                  <a:lnTo>
                    <a:pt x="1711" y="2283"/>
                  </a:lnTo>
                  <a:lnTo>
                    <a:pt x="1708" y="2294"/>
                  </a:lnTo>
                  <a:lnTo>
                    <a:pt x="1706" y="2302"/>
                  </a:lnTo>
                  <a:lnTo>
                    <a:pt x="1706" y="2304"/>
                  </a:lnTo>
                  <a:lnTo>
                    <a:pt x="1722" y="2505"/>
                  </a:lnTo>
                  <a:lnTo>
                    <a:pt x="1659" y="2513"/>
                  </a:lnTo>
                  <a:lnTo>
                    <a:pt x="1594" y="2517"/>
                  </a:lnTo>
                  <a:lnTo>
                    <a:pt x="1530" y="2519"/>
                  </a:lnTo>
                  <a:lnTo>
                    <a:pt x="1433" y="2516"/>
                  </a:lnTo>
                  <a:lnTo>
                    <a:pt x="1338" y="2506"/>
                  </a:lnTo>
                  <a:lnTo>
                    <a:pt x="1245" y="2490"/>
                  </a:lnTo>
                  <a:lnTo>
                    <a:pt x="1154" y="2468"/>
                  </a:lnTo>
                  <a:lnTo>
                    <a:pt x="1064" y="2441"/>
                  </a:lnTo>
                  <a:lnTo>
                    <a:pt x="977" y="2407"/>
                  </a:lnTo>
                  <a:lnTo>
                    <a:pt x="893" y="2369"/>
                  </a:lnTo>
                  <a:lnTo>
                    <a:pt x="810" y="2325"/>
                  </a:lnTo>
                  <a:lnTo>
                    <a:pt x="732" y="2276"/>
                  </a:lnTo>
                  <a:lnTo>
                    <a:pt x="656" y="2222"/>
                  </a:lnTo>
                  <a:lnTo>
                    <a:pt x="583" y="2164"/>
                  </a:lnTo>
                  <a:lnTo>
                    <a:pt x="514" y="2101"/>
                  </a:lnTo>
                  <a:lnTo>
                    <a:pt x="448" y="2034"/>
                  </a:lnTo>
                  <a:lnTo>
                    <a:pt x="387" y="1963"/>
                  </a:lnTo>
                  <a:lnTo>
                    <a:pt x="328" y="1888"/>
                  </a:lnTo>
                  <a:lnTo>
                    <a:pt x="274" y="1809"/>
                  </a:lnTo>
                  <a:lnTo>
                    <a:pt x="225" y="1727"/>
                  </a:lnTo>
                  <a:lnTo>
                    <a:pt x="180" y="1641"/>
                  </a:lnTo>
                  <a:lnTo>
                    <a:pt x="139" y="1553"/>
                  </a:lnTo>
                  <a:lnTo>
                    <a:pt x="103" y="1461"/>
                  </a:lnTo>
                  <a:lnTo>
                    <a:pt x="72" y="1367"/>
                  </a:lnTo>
                  <a:lnTo>
                    <a:pt x="47" y="1270"/>
                  </a:lnTo>
                  <a:lnTo>
                    <a:pt x="27" y="1171"/>
                  </a:lnTo>
                  <a:lnTo>
                    <a:pt x="12" y="1070"/>
                  </a:lnTo>
                  <a:lnTo>
                    <a:pt x="3" y="968"/>
                  </a:lnTo>
                  <a:lnTo>
                    <a:pt x="0" y="862"/>
                  </a:lnTo>
                  <a:lnTo>
                    <a:pt x="3" y="761"/>
                  </a:lnTo>
                  <a:lnTo>
                    <a:pt x="11" y="662"/>
                  </a:lnTo>
                  <a:lnTo>
                    <a:pt x="25" y="565"/>
                  </a:lnTo>
                  <a:lnTo>
                    <a:pt x="44" y="470"/>
                  </a:lnTo>
                  <a:lnTo>
                    <a:pt x="68" y="376"/>
                  </a:lnTo>
                  <a:lnTo>
                    <a:pt x="96" y="285"/>
                  </a:lnTo>
                  <a:lnTo>
                    <a:pt x="131" y="197"/>
                  </a:lnTo>
                  <a:lnTo>
                    <a:pt x="168" y="111"/>
                  </a:lnTo>
                  <a:lnTo>
                    <a:pt x="210" y="27"/>
                  </a:lnTo>
                  <a:lnTo>
                    <a:pt x="3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04" tIns="60952" rIns="121904" bIns="6095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3742" eaLnBrk="1" fontAlgn="base" latinLnBrk="0" hangingPunct="1">
                <a:lnSpc>
                  <a:spcPct val="90000"/>
                </a:lnSpc>
                <a:spcBef>
                  <a:spcPct val="35000"/>
                </a:spcBef>
                <a:spcAft>
                  <a:spcPct val="15000"/>
                </a:spcAft>
                <a:buClrTx/>
                <a:buSzPct val="65000"/>
                <a:buFontTx/>
                <a:buChar char="•"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Freeform 295"/>
            <p:cNvSpPr>
              <a:spLocks noEditPoints="1"/>
            </p:cNvSpPr>
            <p:nvPr/>
          </p:nvSpPr>
          <p:spPr bwMode="auto">
            <a:xfrm>
              <a:off x="2638425" y="4291013"/>
              <a:ext cx="263525" cy="79375"/>
            </a:xfrm>
            <a:custGeom>
              <a:avLst/>
              <a:gdLst>
                <a:gd name="T0" fmla="*/ 782 w 1831"/>
                <a:gd name="T1" fmla="*/ 179 h 603"/>
                <a:gd name="T2" fmla="*/ 779 w 1831"/>
                <a:gd name="T3" fmla="*/ 185 h 603"/>
                <a:gd name="T4" fmla="*/ 773 w 1831"/>
                <a:gd name="T5" fmla="*/ 194 h 603"/>
                <a:gd name="T6" fmla="*/ 763 w 1831"/>
                <a:gd name="T7" fmla="*/ 204 h 603"/>
                <a:gd name="T8" fmla="*/ 750 w 1831"/>
                <a:gd name="T9" fmla="*/ 214 h 603"/>
                <a:gd name="T10" fmla="*/ 737 w 1831"/>
                <a:gd name="T11" fmla="*/ 225 h 603"/>
                <a:gd name="T12" fmla="*/ 724 w 1831"/>
                <a:gd name="T13" fmla="*/ 235 h 603"/>
                <a:gd name="T14" fmla="*/ 711 w 1831"/>
                <a:gd name="T15" fmla="*/ 246 h 603"/>
                <a:gd name="T16" fmla="*/ 699 w 1831"/>
                <a:gd name="T17" fmla="*/ 254 h 603"/>
                <a:gd name="T18" fmla="*/ 690 w 1831"/>
                <a:gd name="T19" fmla="*/ 261 h 603"/>
                <a:gd name="T20" fmla="*/ 683 w 1831"/>
                <a:gd name="T21" fmla="*/ 266 h 603"/>
                <a:gd name="T22" fmla="*/ 681 w 1831"/>
                <a:gd name="T23" fmla="*/ 267 h 603"/>
                <a:gd name="T24" fmla="*/ 782 w 1831"/>
                <a:gd name="T25" fmla="*/ 331 h 603"/>
                <a:gd name="T26" fmla="*/ 990 w 1831"/>
                <a:gd name="T27" fmla="*/ 271 h 603"/>
                <a:gd name="T28" fmla="*/ 941 w 1831"/>
                <a:gd name="T29" fmla="*/ 179 h 603"/>
                <a:gd name="T30" fmla="*/ 851 w 1831"/>
                <a:gd name="T31" fmla="*/ 210 h 603"/>
                <a:gd name="T32" fmla="*/ 782 w 1831"/>
                <a:gd name="T33" fmla="*/ 179 h 603"/>
                <a:gd name="T34" fmla="*/ 1401 w 1831"/>
                <a:gd name="T35" fmla="*/ 72 h 603"/>
                <a:gd name="T36" fmla="*/ 1244 w 1831"/>
                <a:gd name="T37" fmla="*/ 166 h 603"/>
                <a:gd name="T38" fmla="*/ 1155 w 1831"/>
                <a:gd name="T39" fmla="*/ 226 h 603"/>
                <a:gd name="T40" fmla="*/ 1217 w 1831"/>
                <a:gd name="T41" fmla="*/ 270 h 603"/>
                <a:gd name="T42" fmla="*/ 1356 w 1831"/>
                <a:gd name="T43" fmla="*/ 255 h 603"/>
                <a:gd name="T44" fmla="*/ 1502 w 1831"/>
                <a:gd name="T45" fmla="*/ 135 h 603"/>
                <a:gd name="T46" fmla="*/ 1401 w 1831"/>
                <a:gd name="T47" fmla="*/ 72 h 603"/>
                <a:gd name="T48" fmla="*/ 1180 w 1831"/>
                <a:gd name="T49" fmla="*/ 0 h 603"/>
                <a:gd name="T50" fmla="*/ 1180 w 1831"/>
                <a:gd name="T51" fmla="*/ 0 h 603"/>
                <a:gd name="T52" fmla="*/ 1267 w 1831"/>
                <a:gd name="T53" fmla="*/ 4 h 603"/>
                <a:gd name="T54" fmla="*/ 1352 w 1831"/>
                <a:gd name="T55" fmla="*/ 11 h 603"/>
                <a:gd name="T56" fmla="*/ 1436 w 1831"/>
                <a:gd name="T57" fmla="*/ 24 h 603"/>
                <a:gd name="T58" fmla="*/ 1519 w 1831"/>
                <a:gd name="T59" fmla="*/ 43 h 603"/>
                <a:gd name="T60" fmla="*/ 1600 w 1831"/>
                <a:gd name="T61" fmla="*/ 66 h 603"/>
                <a:gd name="T62" fmla="*/ 1679 w 1831"/>
                <a:gd name="T63" fmla="*/ 93 h 603"/>
                <a:gd name="T64" fmla="*/ 1756 w 1831"/>
                <a:gd name="T65" fmla="*/ 124 h 603"/>
                <a:gd name="T66" fmla="*/ 1831 w 1831"/>
                <a:gd name="T67" fmla="*/ 160 h 603"/>
                <a:gd name="T68" fmla="*/ 1776 w 1831"/>
                <a:gd name="T69" fmla="*/ 169 h 603"/>
                <a:gd name="T70" fmla="*/ 1626 w 1831"/>
                <a:gd name="T71" fmla="*/ 145 h 603"/>
                <a:gd name="T72" fmla="*/ 1521 w 1831"/>
                <a:gd name="T73" fmla="*/ 221 h 603"/>
                <a:gd name="T74" fmla="*/ 1445 w 1831"/>
                <a:gd name="T75" fmla="*/ 311 h 603"/>
                <a:gd name="T76" fmla="*/ 1171 w 1831"/>
                <a:gd name="T77" fmla="*/ 338 h 603"/>
                <a:gd name="T78" fmla="*/ 1059 w 1831"/>
                <a:gd name="T79" fmla="*/ 319 h 603"/>
                <a:gd name="T80" fmla="*/ 981 w 1831"/>
                <a:gd name="T81" fmla="*/ 449 h 603"/>
                <a:gd name="T82" fmla="*/ 757 w 1831"/>
                <a:gd name="T83" fmla="*/ 463 h 603"/>
                <a:gd name="T84" fmla="*/ 616 w 1831"/>
                <a:gd name="T85" fmla="*/ 420 h 603"/>
                <a:gd name="T86" fmla="*/ 490 w 1831"/>
                <a:gd name="T87" fmla="*/ 494 h 603"/>
                <a:gd name="T88" fmla="*/ 218 w 1831"/>
                <a:gd name="T89" fmla="*/ 535 h 603"/>
                <a:gd name="T90" fmla="*/ 0 w 1831"/>
                <a:gd name="T91" fmla="*/ 603 h 603"/>
                <a:gd name="T92" fmla="*/ 0 w 1831"/>
                <a:gd name="T93" fmla="*/ 603 h 603"/>
                <a:gd name="T94" fmla="*/ 58 w 1831"/>
                <a:gd name="T95" fmla="*/ 531 h 603"/>
                <a:gd name="T96" fmla="*/ 120 w 1831"/>
                <a:gd name="T97" fmla="*/ 463 h 603"/>
                <a:gd name="T98" fmla="*/ 185 w 1831"/>
                <a:gd name="T99" fmla="*/ 399 h 603"/>
                <a:gd name="T100" fmla="*/ 253 w 1831"/>
                <a:gd name="T101" fmla="*/ 338 h 603"/>
                <a:gd name="T102" fmla="*/ 325 w 1831"/>
                <a:gd name="T103" fmla="*/ 283 h 603"/>
                <a:gd name="T104" fmla="*/ 400 w 1831"/>
                <a:gd name="T105" fmla="*/ 232 h 603"/>
                <a:gd name="T106" fmla="*/ 477 w 1831"/>
                <a:gd name="T107" fmla="*/ 185 h 603"/>
                <a:gd name="T108" fmla="*/ 558 w 1831"/>
                <a:gd name="T109" fmla="*/ 144 h 603"/>
                <a:gd name="T110" fmla="*/ 640 w 1831"/>
                <a:gd name="T111" fmla="*/ 107 h 603"/>
                <a:gd name="T112" fmla="*/ 725 w 1831"/>
                <a:gd name="T113" fmla="*/ 75 h 603"/>
                <a:gd name="T114" fmla="*/ 813 w 1831"/>
                <a:gd name="T115" fmla="*/ 49 h 603"/>
                <a:gd name="T116" fmla="*/ 902 w 1831"/>
                <a:gd name="T117" fmla="*/ 27 h 603"/>
                <a:gd name="T118" fmla="*/ 992 w 1831"/>
                <a:gd name="T119" fmla="*/ 13 h 603"/>
                <a:gd name="T120" fmla="*/ 1086 w 1831"/>
                <a:gd name="T121" fmla="*/ 4 h 603"/>
                <a:gd name="T122" fmla="*/ 1180 w 1831"/>
                <a:gd name="T123" fmla="*/ 0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31" h="603">
                  <a:moveTo>
                    <a:pt x="782" y="179"/>
                  </a:moveTo>
                  <a:lnTo>
                    <a:pt x="779" y="185"/>
                  </a:lnTo>
                  <a:lnTo>
                    <a:pt x="773" y="194"/>
                  </a:lnTo>
                  <a:lnTo>
                    <a:pt x="763" y="204"/>
                  </a:lnTo>
                  <a:lnTo>
                    <a:pt x="750" y="214"/>
                  </a:lnTo>
                  <a:lnTo>
                    <a:pt x="737" y="225"/>
                  </a:lnTo>
                  <a:lnTo>
                    <a:pt x="724" y="235"/>
                  </a:lnTo>
                  <a:lnTo>
                    <a:pt x="711" y="246"/>
                  </a:lnTo>
                  <a:lnTo>
                    <a:pt x="699" y="254"/>
                  </a:lnTo>
                  <a:lnTo>
                    <a:pt x="690" y="261"/>
                  </a:lnTo>
                  <a:lnTo>
                    <a:pt x="683" y="266"/>
                  </a:lnTo>
                  <a:lnTo>
                    <a:pt x="681" y="267"/>
                  </a:lnTo>
                  <a:lnTo>
                    <a:pt x="782" y="331"/>
                  </a:lnTo>
                  <a:lnTo>
                    <a:pt x="990" y="271"/>
                  </a:lnTo>
                  <a:lnTo>
                    <a:pt x="941" y="179"/>
                  </a:lnTo>
                  <a:lnTo>
                    <a:pt x="851" y="210"/>
                  </a:lnTo>
                  <a:lnTo>
                    <a:pt x="782" y="179"/>
                  </a:lnTo>
                  <a:close/>
                  <a:moveTo>
                    <a:pt x="1401" y="72"/>
                  </a:moveTo>
                  <a:lnTo>
                    <a:pt x="1244" y="166"/>
                  </a:lnTo>
                  <a:lnTo>
                    <a:pt x="1155" y="226"/>
                  </a:lnTo>
                  <a:lnTo>
                    <a:pt x="1217" y="270"/>
                  </a:lnTo>
                  <a:lnTo>
                    <a:pt x="1356" y="255"/>
                  </a:lnTo>
                  <a:lnTo>
                    <a:pt x="1502" y="135"/>
                  </a:lnTo>
                  <a:lnTo>
                    <a:pt x="1401" y="72"/>
                  </a:lnTo>
                  <a:close/>
                  <a:moveTo>
                    <a:pt x="1180" y="0"/>
                  </a:moveTo>
                  <a:lnTo>
                    <a:pt x="1180" y="0"/>
                  </a:lnTo>
                  <a:lnTo>
                    <a:pt x="1267" y="4"/>
                  </a:lnTo>
                  <a:lnTo>
                    <a:pt x="1352" y="11"/>
                  </a:lnTo>
                  <a:lnTo>
                    <a:pt x="1436" y="24"/>
                  </a:lnTo>
                  <a:lnTo>
                    <a:pt x="1519" y="43"/>
                  </a:lnTo>
                  <a:lnTo>
                    <a:pt x="1600" y="66"/>
                  </a:lnTo>
                  <a:lnTo>
                    <a:pt x="1679" y="93"/>
                  </a:lnTo>
                  <a:lnTo>
                    <a:pt x="1756" y="124"/>
                  </a:lnTo>
                  <a:lnTo>
                    <a:pt x="1831" y="160"/>
                  </a:lnTo>
                  <a:lnTo>
                    <a:pt x="1776" y="169"/>
                  </a:lnTo>
                  <a:lnTo>
                    <a:pt x="1626" y="145"/>
                  </a:lnTo>
                  <a:lnTo>
                    <a:pt x="1521" y="221"/>
                  </a:lnTo>
                  <a:lnTo>
                    <a:pt x="1445" y="311"/>
                  </a:lnTo>
                  <a:lnTo>
                    <a:pt x="1171" y="338"/>
                  </a:lnTo>
                  <a:lnTo>
                    <a:pt x="1059" y="319"/>
                  </a:lnTo>
                  <a:lnTo>
                    <a:pt x="981" y="449"/>
                  </a:lnTo>
                  <a:lnTo>
                    <a:pt x="757" y="463"/>
                  </a:lnTo>
                  <a:lnTo>
                    <a:pt x="616" y="420"/>
                  </a:lnTo>
                  <a:lnTo>
                    <a:pt x="490" y="494"/>
                  </a:lnTo>
                  <a:lnTo>
                    <a:pt x="218" y="535"/>
                  </a:lnTo>
                  <a:lnTo>
                    <a:pt x="0" y="603"/>
                  </a:lnTo>
                  <a:lnTo>
                    <a:pt x="0" y="603"/>
                  </a:lnTo>
                  <a:lnTo>
                    <a:pt x="58" y="531"/>
                  </a:lnTo>
                  <a:lnTo>
                    <a:pt x="120" y="463"/>
                  </a:lnTo>
                  <a:lnTo>
                    <a:pt x="185" y="399"/>
                  </a:lnTo>
                  <a:lnTo>
                    <a:pt x="253" y="338"/>
                  </a:lnTo>
                  <a:lnTo>
                    <a:pt x="325" y="283"/>
                  </a:lnTo>
                  <a:lnTo>
                    <a:pt x="400" y="232"/>
                  </a:lnTo>
                  <a:lnTo>
                    <a:pt x="477" y="185"/>
                  </a:lnTo>
                  <a:lnTo>
                    <a:pt x="558" y="144"/>
                  </a:lnTo>
                  <a:lnTo>
                    <a:pt x="640" y="107"/>
                  </a:lnTo>
                  <a:lnTo>
                    <a:pt x="725" y="75"/>
                  </a:lnTo>
                  <a:lnTo>
                    <a:pt x="813" y="49"/>
                  </a:lnTo>
                  <a:lnTo>
                    <a:pt x="902" y="27"/>
                  </a:lnTo>
                  <a:lnTo>
                    <a:pt x="992" y="13"/>
                  </a:lnTo>
                  <a:lnTo>
                    <a:pt x="1086" y="4"/>
                  </a:lnTo>
                  <a:lnTo>
                    <a:pt x="11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04" tIns="60952" rIns="121904" bIns="6095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3742" eaLnBrk="1" fontAlgn="base" latinLnBrk="0" hangingPunct="1">
                <a:lnSpc>
                  <a:spcPct val="90000"/>
                </a:lnSpc>
                <a:spcBef>
                  <a:spcPct val="35000"/>
                </a:spcBef>
                <a:spcAft>
                  <a:spcPct val="15000"/>
                </a:spcAft>
                <a:buClrTx/>
                <a:buSzPct val="65000"/>
                <a:buFontTx/>
                <a:buChar char="•"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" name="Group 51"/>
          <p:cNvGrpSpPr/>
          <p:nvPr/>
        </p:nvGrpSpPr>
        <p:grpSpPr>
          <a:xfrm>
            <a:off x="2193901" y="1375706"/>
            <a:ext cx="437286" cy="523187"/>
            <a:chOff x="9209088" y="5059363"/>
            <a:chExt cx="300038" cy="441324"/>
          </a:xfrm>
          <a:solidFill>
            <a:sysClr val="window" lastClr="FFFFFF"/>
          </a:solidFill>
        </p:grpSpPr>
        <p:sp>
          <p:nvSpPr>
            <p:cNvPr id="31" name="Freeform 412"/>
            <p:cNvSpPr>
              <a:spLocks/>
            </p:cNvSpPr>
            <p:nvPr/>
          </p:nvSpPr>
          <p:spPr bwMode="auto">
            <a:xfrm>
              <a:off x="9313863" y="5059363"/>
              <a:ext cx="90488" cy="90487"/>
            </a:xfrm>
            <a:custGeom>
              <a:avLst/>
              <a:gdLst>
                <a:gd name="T0" fmla="*/ 343 w 686"/>
                <a:gd name="T1" fmla="*/ 0 h 686"/>
                <a:gd name="T2" fmla="*/ 390 w 686"/>
                <a:gd name="T3" fmla="*/ 3 h 686"/>
                <a:gd name="T4" fmla="*/ 435 w 686"/>
                <a:gd name="T5" fmla="*/ 12 h 686"/>
                <a:gd name="T6" fmla="*/ 477 w 686"/>
                <a:gd name="T7" fmla="*/ 27 h 686"/>
                <a:gd name="T8" fmla="*/ 517 w 686"/>
                <a:gd name="T9" fmla="*/ 46 h 686"/>
                <a:gd name="T10" fmla="*/ 553 w 686"/>
                <a:gd name="T11" fmla="*/ 71 h 686"/>
                <a:gd name="T12" fmla="*/ 586 w 686"/>
                <a:gd name="T13" fmla="*/ 100 h 686"/>
                <a:gd name="T14" fmla="*/ 615 w 686"/>
                <a:gd name="T15" fmla="*/ 133 h 686"/>
                <a:gd name="T16" fmla="*/ 640 w 686"/>
                <a:gd name="T17" fmla="*/ 169 h 686"/>
                <a:gd name="T18" fmla="*/ 659 w 686"/>
                <a:gd name="T19" fmla="*/ 209 h 686"/>
                <a:gd name="T20" fmla="*/ 674 w 686"/>
                <a:gd name="T21" fmla="*/ 251 h 686"/>
                <a:gd name="T22" fmla="*/ 683 w 686"/>
                <a:gd name="T23" fmla="*/ 296 h 686"/>
                <a:gd name="T24" fmla="*/ 686 w 686"/>
                <a:gd name="T25" fmla="*/ 342 h 686"/>
                <a:gd name="T26" fmla="*/ 683 w 686"/>
                <a:gd name="T27" fmla="*/ 389 h 686"/>
                <a:gd name="T28" fmla="*/ 674 w 686"/>
                <a:gd name="T29" fmla="*/ 434 h 686"/>
                <a:gd name="T30" fmla="*/ 659 w 686"/>
                <a:gd name="T31" fmla="*/ 476 h 686"/>
                <a:gd name="T32" fmla="*/ 640 w 686"/>
                <a:gd name="T33" fmla="*/ 516 h 686"/>
                <a:gd name="T34" fmla="*/ 615 w 686"/>
                <a:gd name="T35" fmla="*/ 552 h 686"/>
                <a:gd name="T36" fmla="*/ 586 w 686"/>
                <a:gd name="T37" fmla="*/ 585 h 686"/>
                <a:gd name="T38" fmla="*/ 553 w 686"/>
                <a:gd name="T39" fmla="*/ 614 h 686"/>
                <a:gd name="T40" fmla="*/ 517 w 686"/>
                <a:gd name="T41" fmla="*/ 639 h 686"/>
                <a:gd name="T42" fmla="*/ 477 w 686"/>
                <a:gd name="T43" fmla="*/ 659 h 686"/>
                <a:gd name="T44" fmla="*/ 435 w 686"/>
                <a:gd name="T45" fmla="*/ 674 h 686"/>
                <a:gd name="T46" fmla="*/ 390 w 686"/>
                <a:gd name="T47" fmla="*/ 682 h 686"/>
                <a:gd name="T48" fmla="*/ 343 w 686"/>
                <a:gd name="T49" fmla="*/ 686 h 686"/>
                <a:gd name="T50" fmla="*/ 296 w 686"/>
                <a:gd name="T51" fmla="*/ 682 h 686"/>
                <a:gd name="T52" fmla="*/ 252 w 686"/>
                <a:gd name="T53" fmla="*/ 674 h 686"/>
                <a:gd name="T54" fmla="*/ 210 w 686"/>
                <a:gd name="T55" fmla="*/ 659 h 686"/>
                <a:gd name="T56" fmla="*/ 170 w 686"/>
                <a:gd name="T57" fmla="*/ 639 h 686"/>
                <a:gd name="T58" fmla="*/ 134 w 686"/>
                <a:gd name="T59" fmla="*/ 614 h 686"/>
                <a:gd name="T60" fmla="*/ 101 w 686"/>
                <a:gd name="T61" fmla="*/ 585 h 686"/>
                <a:gd name="T62" fmla="*/ 72 w 686"/>
                <a:gd name="T63" fmla="*/ 552 h 686"/>
                <a:gd name="T64" fmla="*/ 48 w 686"/>
                <a:gd name="T65" fmla="*/ 516 h 686"/>
                <a:gd name="T66" fmla="*/ 27 w 686"/>
                <a:gd name="T67" fmla="*/ 476 h 686"/>
                <a:gd name="T68" fmla="*/ 13 w 686"/>
                <a:gd name="T69" fmla="*/ 434 h 686"/>
                <a:gd name="T70" fmla="*/ 4 w 686"/>
                <a:gd name="T71" fmla="*/ 389 h 686"/>
                <a:gd name="T72" fmla="*/ 0 w 686"/>
                <a:gd name="T73" fmla="*/ 342 h 686"/>
                <a:gd name="T74" fmla="*/ 4 w 686"/>
                <a:gd name="T75" fmla="*/ 296 h 686"/>
                <a:gd name="T76" fmla="*/ 13 w 686"/>
                <a:gd name="T77" fmla="*/ 251 h 686"/>
                <a:gd name="T78" fmla="*/ 27 w 686"/>
                <a:gd name="T79" fmla="*/ 209 h 686"/>
                <a:gd name="T80" fmla="*/ 48 w 686"/>
                <a:gd name="T81" fmla="*/ 169 h 686"/>
                <a:gd name="T82" fmla="*/ 72 w 686"/>
                <a:gd name="T83" fmla="*/ 133 h 686"/>
                <a:gd name="T84" fmla="*/ 101 w 686"/>
                <a:gd name="T85" fmla="*/ 100 h 686"/>
                <a:gd name="T86" fmla="*/ 134 w 686"/>
                <a:gd name="T87" fmla="*/ 71 h 686"/>
                <a:gd name="T88" fmla="*/ 170 w 686"/>
                <a:gd name="T89" fmla="*/ 46 h 686"/>
                <a:gd name="T90" fmla="*/ 210 w 686"/>
                <a:gd name="T91" fmla="*/ 27 h 686"/>
                <a:gd name="T92" fmla="*/ 252 w 686"/>
                <a:gd name="T93" fmla="*/ 12 h 686"/>
                <a:gd name="T94" fmla="*/ 296 w 686"/>
                <a:gd name="T95" fmla="*/ 3 h 686"/>
                <a:gd name="T96" fmla="*/ 343 w 686"/>
                <a:gd name="T97" fmla="*/ 0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86" h="686">
                  <a:moveTo>
                    <a:pt x="343" y="0"/>
                  </a:moveTo>
                  <a:lnTo>
                    <a:pt x="390" y="3"/>
                  </a:lnTo>
                  <a:lnTo>
                    <a:pt x="435" y="12"/>
                  </a:lnTo>
                  <a:lnTo>
                    <a:pt x="477" y="27"/>
                  </a:lnTo>
                  <a:lnTo>
                    <a:pt x="517" y="46"/>
                  </a:lnTo>
                  <a:lnTo>
                    <a:pt x="553" y="71"/>
                  </a:lnTo>
                  <a:lnTo>
                    <a:pt x="586" y="100"/>
                  </a:lnTo>
                  <a:lnTo>
                    <a:pt x="615" y="133"/>
                  </a:lnTo>
                  <a:lnTo>
                    <a:pt x="640" y="169"/>
                  </a:lnTo>
                  <a:lnTo>
                    <a:pt x="659" y="209"/>
                  </a:lnTo>
                  <a:lnTo>
                    <a:pt x="674" y="251"/>
                  </a:lnTo>
                  <a:lnTo>
                    <a:pt x="683" y="296"/>
                  </a:lnTo>
                  <a:lnTo>
                    <a:pt x="686" y="342"/>
                  </a:lnTo>
                  <a:lnTo>
                    <a:pt x="683" y="389"/>
                  </a:lnTo>
                  <a:lnTo>
                    <a:pt x="674" y="434"/>
                  </a:lnTo>
                  <a:lnTo>
                    <a:pt x="659" y="476"/>
                  </a:lnTo>
                  <a:lnTo>
                    <a:pt x="640" y="516"/>
                  </a:lnTo>
                  <a:lnTo>
                    <a:pt x="615" y="552"/>
                  </a:lnTo>
                  <a:lnTo>
                    <a:pt x="586" y="585"/>
                  </a:lnTo>
                  <a:lnTo>
                    <a:pt x="553" y="614"/>
                  </a:lnTo>
                  <a:lnTo>
                    <a:pt x="517" y="639"/>
                  </a:lnTo>
                  <a:lnTo>
                    <a:pt x="477" y="659"/>
                  </a:lnTo>
                  <a:lnTo>
                    <a:pt x="435" y="674"/>
                  </a:lnTo>
                  <a:lnTo>
                    <a:pt x="390" y="682"/>
                  </a:lnTo>
                  <a:lnTo>
                    <a:pt x="343" y="686"/>
                  </a:lnTo>
                  <a:lnTo>
                    <a:pt x="296" y="682"/>
                  </a:lnTo>
                  <a:lnTo>
                    <a:pt x="252" y="674"/>
                  </a:lnTo>
                  <a:lnTo>
                    <a:pt x="210" y="659"/>
                  </a:lnTo>
                  <a:lnTo>
                    <a:pt x="170" y="639"/>
                  </a:lnTo>
                  <a:lnTo>
                    <a:pt x="134" y="614"/>
                  </a:lnTo>
                  <a:lnTo>
                    <a:pt x="101" y="585"/>
                  </a:lnTo>
                  <a:lnTo>
                    <a:pt x="72" y="552"/>
                  </a:lnTo>
                  <a:lnTo>
                    <a:pt x="48" y="516"/>
                  </a:lnTo>
                  <a:lnTo>
                    <a:pt x="27" y="476"/>
                  </a:lnTo>
                  <a:lnTo>
                    <a:pt x="13" y="434"/>
                  </a:lnTo>
                  <a:lnTo>
                    <a:pt x="4" y="389"/>
                  </a:lnTo>
                  <a:lnTo>
                    <a:pt x="0" y="342"/>
                  </a:lnTo>
                  <a:lnTo>
                    <a:pt x="4" y="296"/>
                  </a:lnTo>
                  <a:lnTo>
                    <a:pt x="13" y="251"/>
                  </a:lnTo>
                  <a:lnTo>
                    <a:pt x="27" y="209"/>
                  </a:lnTo>
                  <a:lnTo>
                    <a:pt x="48" y="169"/>
                  </a:lnTo>
                  <a:lnTo>
                    <a:pt x="72" y="133"/>
                  </a:lnTo>
                  <a:lnTo>
                    <a:pt x="101" y="100"/>
                  </a:lnTo>
                  <a:lnTo>
                    <a:pt x="134" y="71"/>
                  </a:lnTo>
                  <a:lnTo>
                    <a:pt x="170" y="46"/>
                  </a:lnTo>
                  <a:lnTo>
                    <a:pt x="210" y="27"/>
                  </a:lnTo>
                  <a:lnTo>
                    <a:pt x="252" y="12"/>
                  </a:lnTo>
                  <a:lnTo>
                    <a:pt x="296" y="3"/>
                  </a:lnTo>
                  <a:lnTo>
                    <a:pt x="3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04" tIns="60952" rIns="121904" bIns="6095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3742" eaLnBrk="1" fontAlgn="base" latinLnBrk="0" hangingPunct="1">
                <a:lnSpc>
                  <a:spcPct val="90000"/>
                </a:lnSpc>
                <a:spcBef>
                  <a:spcPct val="35000"/>
                </a:spcBef>
                <a:spcAft>
                  <a:spcPct val="15000"/>
                </a:spcAft>
                <a:buClrTx/>
                <a:buSzPct val="65000"/>
                <a:buFontTx/>
                <a:buChar char="•"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Freeform 413"/>
            <p:cNvSpPr>
              <a:spLocks/>
            </p:cNvSpPr>
            <p:nvPr/>
          </p:nvSpPr>
          <p:spPr bwMode="auto">
            <a:xfrm>
              <a:off x="9288463" y="5156200"/>
              <a:ext cx="141288" cy="344487"/>
            </a:xfrm>
            <a:custGeom>
              <a:avLst/>
              <a:gdLst>
                <a:gd name="T0" fmla="*/ 925 w 1073"/>
                <a:gd name="T1" fmla="*/ 1 h 2605"/>
                <a:gd name="T2" fmla="*/ 982 w 1073"/>
                <a:gd name="T3" fmla="*/ 12 h 2605"/>
                <a:gd name="T4" fmla="*/ 1029 w 1073"/>
                <a:gd name="T5" fmla="*/ 45 h 2605"/>
                <a:gd name="T6" fmla="*/ 1061 w 1073"/>
                <a:gd name="T7" fmla="*/ 91 h 2605"/>
                <a:gd name="T8" fmla="*/ 1073 w 1073"/>
                <a:gd name="T9" fmla="*/ 149 h 2605"/>
                <a:gd name="T10" fmla="*/ 1069 w 1073"/>
                <a:gd name="T11" fmla="*/ 1419 h 2605"/>
                <a:gd name="T12" fmla="*/ 1048 w 1073"/>
                <a:gd name="T13" fmla="*/ 1472 h 2605"/>
                <a:gd name="T14" fmla="*/ 1007 w 1073"/>
                <a:gd name="T15" fmla="*/ 1512 h 2605"/>
                <a:gd name="T16" fmla="*/ 954 w 1073"/>
                <a:gd name="T17" fmla="*/ 1535 h 2605"/>
                <a:gd name="T18" fmla="*/ 900 w 1073"/>
                <a:gd name="T19" fmla="*/ 1536 h 2605"/>
                <a:gd name="T20" fmla="*/ 854 w 1073"/>
                <a:gd name="T21" fmla="*/ 1520 h 2605"/>
                <a:gd name="T22" fmla="*/ 835 w 1073"/>
                <a:gd name="T23" fmla="*/ 2456 h 2605"/>
                <a:gd name="T24" fmla="*/ 824 w 1073"/>
                <a:gd name="T25" fmla="*/ 2515 h 2605"/>
                <a:gd name="T26" fmla="*/ 792 w 1073"/>
                <a:gd name="T27" fmla="*/ 2561 h 2605"/>
                <a:gd name="T28" fmla="*/ 744 w 1073"/>
                <a:gd name="T29" fmla="*/ 2593 h 2605"/>
                <a:gd name="T30" fmla="*/ 687 w 1073"/>
                <a:gd name="T31" fmla="*/ 2605 h 2605"/>
                <a:gd name="T32" fmla="*/ 629 w 1073"/>
                <a:gd name="T33" fmla="*/ 2593 h 2605"/>
                <a:gd name="T34" fmla="*/ 582 w 1073"/>
                <a:gd name="T35" fmla="*/ 2561 h 2605"/>
                <a:gd name="T36" fmla="*/ 551 w 1073"/>
                <a:gd name="T37" fmla="*/ 2515 h 2605"/>
                <a:gd name="T38" fmla="*/ 539 w 1073"/>
                <a:gd name="T39" fmla="*/ 2456 h 2605"/>
                <a:gd name="T40" fmla="*/ 532 w 1073"/>
                <a:gd name="T41" fmla="*/ 2486 h 2605"/>
                <a:gd name="T42" fmla="*/ 509 w 1073"/>
                <a:gd name="T43" fmla="*/ 2539 h 2605"/>
                <a:gd name="T44" fmla="*/ 469 w 1073"/>
                <a:gd name="T45" fmla="*/ 2579 h 2605"/>
                <a:gd name="T46" fmla="*/ 416 w 1073"/>
                <a:gd name="T47" fmla="*/ 2602 h 2605"/>
                <a:gd name="T48" fmla="*/ 357 w 1073"/>
                <a:gd name="T49" fmla="*/ 2602 h 2605"/>
                <a:gd name="T50" fmla="*/ 304 w 1073"/>
                <a:gd name="T51" fmla="*/ 2579 h 2605"/>
                <a:gd name="T52" fmla="*/ 263 w 1073"/>
                <a:gd name="T53" fmla="*/ 2539 h 2605"/>
                <a:gd name="T54" fmla="*/ 241 w 1073"/>
                <a:gd name="T55" fmla="*/ 2486 h 2605"/>
                <a:gd name="T56" fmla="*/ 238 w 1073"/>
                <a:gd name="T57" fmla="*/ 1507 h 2605"/>
                <a:gd name="T58" fmla="*/ 197 w 1073"/>
                <a:gd name="T59" fmla="*/ 1530 h 2605"/>
                <a:gd name="T60" fmla="*/ 148 w 1073"/>
                <a:gd name="T61" fmla="*/ 1538 h 2605"/>
                <a:gd name="T62" fmla="*/ 91 w 1073"/>
                <a:gd name="T63" fmla="*/ 1526 h 2605"/>
                <a:gd name="T64" fmla="*/ 43 w 1073"/>
                <a:gd name="T65" fmla="*/ 1495 h 2605"/>
                <a:gd name="T66" fmla="*/ 12 w 1073"/>
                <a:gd name="T67" fmla="*/ 1447 h 2605"/>
                <a:gd name="T68" fmla="*/ 0 w 1073"/>
                <a:gd name="T69" fmla="*/ 1389 h 2605"/>
                <a:gd name="T70" fmla="*/ 3 w 1073"/>
                <a:gd name="T71" fmla="*/ 119 h 2605"/>
                <a:gd name="T72" fmla="*/ 25 w 1073"/>
                <a:gd name="T73" fmla="*/ 67 h 2605"/>
                <a:gd name="T74" fmla="*/ 64 w 1073"/>
                <a:gd name="T75" fmla="*/ 27 h 2605"/>
                <a:gd name="T76" fmla="*/ 116 w 1073"/>
                <a:gd name="T77" fmla="*/ 5 h 2605"/>
                <a:gd name="T78" fmla="*/ 145 w 1073"/>
                <a:gd name="T79" fmla="*/ 0 h 2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3" h="2605">
                  <a:moveTo>
                    <a:pt x="145" y="0"/>
                  </a:moveTo>
                  <a:lnTo>
                    <a:pt x="925" y="1"/>
                  </a:lnTo>
                  <a:lnTo>
                    <a:pt x="954" y="4"/>
                  </a:lnTo>
                  <a:lnTo>
                    <a:pt x="982" y="12"/>
                  </a:lnTo>
                  <a:lnTo>
                    <a:pt x="1007" y="26"/>
                  </a:lnTo>
                  <a:lnTo>
                    <a:pt x="1029" y="45"/>
                  </a:lnTo>
                  <a:lnTo>
                    <a:pt x="1048" y="66"/>
                  </a:lnTo>
                  <a:lnTo>
                    <a:pt x="1061" y="91"/>
                  </a:lnTo>
                  <a:lnTo>
                    <a:pt x="1069" y="119"/>
                  </a:lnTo>
                  <a:lnTo>
                    <a:pt x="1073" y="149"/>
                  </a:lnTo>
                  <a:lnTo>
                    <a:pt x="1073" y="1389"/>
                  </a:lnTo>
                  <a:lnTo>
                    <a:pt x="1069" y="1419"/>
                  </a:lnTo>
                  <a:lnTo>
                    <a:pt x="1061" y="1447"/>
                  </a:lnTo>
                  <a:lnTo>
                    <a:pt x="1048" y="1472"/>
                  </a:lnTo>
                  <a:lnTo>
                    <a:pt x="1029" y="1495"/>
                  </a:lnTo>
                  <a:lnTo>
                    <a:pt x="1007" y="1512"/>
                  </a:lnTo>
                  <a:lnTo>
                    <a:pt x="982" y="1526"/>
                  </a:lnTo>
                  <a:lnTo>
                    <a:pt x="954" y="1535"/>
                  </a:lnTo>
                  <a:lnTo>
                    <a:pt x="925" y="1538"/>
                  </a:lnTo>
                  <a:lnTo>
                    <a:pt x="900" y="1536"/>
                  </a:lnTo>
                  <a:lnTo>
                    <a:pt x="876" y="1530"/>
                  </a:lnTo>
                  <a:lnTo>
                    <a:pt x="854" y="1520"/>
                  </a:lnTo>
                  <a:lnTo>
                    <a:pt x="835" y="1508"/>
                  </a:lnTo>
                  <a:lnTo>
                    <a:pt x="835" y="2456"/>
                  </a:lnTo>
                  <a:lnTo>
                    <a:pt x="833" y="2486"/>
                  </a:lnTo>
                  <a:lnTo>
                    <a:pt x="824" y="2515"/>
                  </a:lnTo>
                  <a:lnTo>
                    <a:pt x="810" y="2539"/>
                  </a:lnTo>
                  <a:lnTo>
                    <a:pt x="792" y="2561"/>
                  </a:lnTo>
                  <a:lnTo>
                    <a:pt x="770" y="2579"/>
                  </a:lnTo>
                  <a:lnTo>
                    <a:pt x="744" y="2593"/>
                  </a:lnTo>
                  <a:lnTo>
                    <a:pt x="717" y="2602"/>
                  </a:lnTo>
                  <a:lnTo>
                    <a:pt x="687" y="2605"/>
                  </a:lnTo>
                  <a:lnTo>
                    <a:pt x="657" y="2602"/>
                  </a:lnTo>
                  <a:lnTo>
                    <a:pt x="629" y="2593"/>
                  </a:lnTo>
                  <a:lnTo>
                    <a:pt x="604" y="2579"/>
                  </a:lnTo>
                  <a:lnTo>
                    <a:pt x="582" y="2561"/>
                  </a:lnTo>
                  <a:lnTo>
                    <a:pt x="564" y="2539"/>
                  </a:lnTo>
                  <a:lnTo>
                    <a:pt x="551" y="2515"/>
                  </a:lnTo>
                  <a:lnTo>
                    <a:pt x="542" y="2486"/>
                  </a:lnTo>
                  <a:lnTo>
                    <a:pt x="539" y="2456"/>
                  </a:lnTo>
                  <a:lnTo>
                    <a:pt x="535" y="2456"/>
                  </a:lnTo>
                  <a:lnTo>
                    <a:pt x="532" y="2486"/>
                  </a:lnTo>
                  <a:lnTo>
                    <a:pt x="523" y="2515"/>
                  </a:lnTo>
                  <a:lnTo>
                    <a:pt x="509" y="2539"/>
                  </a:lnTo>
                  <a:lnTo>
                    <a:pt x="492" y="2561"/>
                  </a:lnTo>
                  <a:lnTo>
                    <a:pt x="469" y="2579"/>
                  </a:lnTo>
                  <a:lnTo>
                    <a:pt x="444" y="2593"/>
                  </a:lnTo>
                  <a:lnTo>
                    <a:pt x="416" y="2602"/>
                  </a:lnTo>
                  <a:lnTo>
                    <a:pt x="386" y="2605"/>
                  </a:lnTo>
                  <a:lnTo>
                    <a:pt x="357" y="2602"/>
                  </a:lnTo>
                  <a:lnTo>
                    <a:pt x="328" y="2593"/>
                  </a:lnTo>
                  <a:lnTo>
                    <a:pt x="304" y="2579"/>
                  </a:lnTo>
                  <a:lnTo>
                    <a:pt x="281" y="2561"/>
                  </a:lnTo>
                  <a:lnTo>
                    <a:pt x="263" y="2539"/>
                  </a:lnTo>
                  <a:lnTo>
                    <a:pt x="250" y="2515"/>
                  </a:lnTo>
                  <a:lnTo>
                    <a:pt x="241" y="2486"/>
                  </a:lnTo>
                  <a:lnTo>
                    <a:pt x="238" y="2456"/>
                  </a:lnTo>
                  <a:lnTo>
                    <a:pt x="238" y="1507"/>
                  </a:lnTo>
                  <a:lnTo>
                    <a:pt x="218" y="1520"/>
                  </a:lnTo>
                  <a:lnTo>
                    <a:pt x="197" y="1530"/>
                  </a:lnTo>
                  <a:lnTo>
                    <a:pt x="173" y="1536"/>
                  </a:lnTo>
                  <a:lnTo>
                    <a:pt x="148" y="1538"/>
                  </a:lnTo>
                  <a:lnTo>
                    <a:pt x="119" y="1535"/>
                  </a:lnTo>
                  <a:lnTo>
                    <a:pt x="91" y="1526"/>
                  </a:lnTo>
                  <a:lnTo>
                    <a:pt x="66" y="1512"/>
                  </a:lnTo>
                  <a:lnTo>
                    <a:pt x="43" y="1495"/>
                  </a:lnTo>
                  <a:lnTo>
                    <a:pt x="25" y="1472"/>
                  </a:lnTo>
                  <a:lnTo>
                    <a:pt x="12" y="1447"/>
                  </a:lnTo>
                  <a:lnTo>
                    <a:pt x="3" y="1419"/>
                  </a:lnTo>
                  <a:lnTo>
                    <a:pt x="0" y="138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2"/>
                  </a:lnTo>
                  <a:lnTo>
                    <a:pt x="25" y="67"/>
                  </a:lnTo>
                  <a:lnTo>
                    <a:pt x="42" y="46"/>
                  </a:lnTo>
                  <a:lnTo>
                    <a:pt x="64" y="27"/>
                  </a:lnTo>
                  <a:lnTo>
                    <a:pt x="89" y="13"/>
                  </a:lnTo>
                  <a:lnTo>
                    <a:pt x="116" y="5"/>
                  </a:lnTo>
                  <a:lnTo>
                    <a:pt x="145" y="1"/>
                  </a:lnTo>
                  <a:lnTo>
                    <a:pt x="1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04" tIns="60952" rIns="121904" bIns="6095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3742" eaLnBrk="1" fontAlgn="base" latinLnBrk="0" hangingPunct="1">
                <a:lnSpc>
                  <a:spcPct val="90000"/>
                </a:lnSpc>
                <a:spcBef>
                  <a:spcPct val="35000"/>
                </a:spcBef>
                <a:spcAft>
                  <a:spcPct val="15000"/>
                </a:spcAft>
                <a:buClrTx/>
                <a:buSzPct val="65000"/>
                <a:buFontTx/>
                <a:buChar char="•"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Freeform 414"/>
            <p:cNvSpPr>
              <a:spLocks/>
            </p:cNvSpPr>
            <p:nvPr/>
          </p:nvSpPr>
          <p:spPr bwMode="auto">
            <a:xfrm>
              <a:off x="9232901" y="5059363"/>
              <a:ext cx="74613" cy="82550"/>
            </a:xfrm>
            <a:custGeom>
              <a:avLst/>
              <a:gdLst>
                <a:gd name="T0" fmla="*/ 314 w 565"/>
                <a:gd name="T1" fmla="*/ 0 h 629"/>
                <a:gd name="T2" fmla="*/ 358 w 565"/>
                <a:gd name="T3" fmla="*/ 3 h 629"/>
                <a:gd name="T4" fmla="*/ 400 w 565"/>
                <a:gd name="T5" fmla="*/ 12 h 629"/>
                <a:gd name="T6" fmla="*/ 439 w 565"/>
                <a:gd name="T7" fmla="*/ 25 h 629"/>
                <a:gd name="T8" fmla="*/ 474 w 565"/>
                <a:gd name="T9" fmla="*/ 44 h 629"/>
                <a:gd name="T10" fmla="*/ 508 w 565"/>
                <a:gd name="T11" fmla="*/ 67 h 629"/>
                <a:gd name="T12" fmla="*/ 538 w 565"/>
                <a:gd name="T13" fmla="*/ 94 h 629"/>
                <a:gd name="T14" fmla="*/ 565 w 565"/>
                <a:gd name="T15" fmla="*/ 125 h 629"/>
                <a:gd name="T16" fmla="*/ 545 w 565"/>
                <a:gd name="T17" fmla="*/ 165 h 629"/>
                <a:gd name="T18" fmla="*/ 528 w 565"/>
                <a:gd name="T19" fmla="*/ 206 h 629"/>
                <a:gd name="T20" fmla="*/ 516 w 565"/>
                <a:gd name="T21" fmla="*/ 250 h 629"/>
                <a:gd name="T22" fmla="*/ 509 w 565"/>
                <a:gd name="T23" fmla="*/ 296 h 629"/>
                <a:gd name="T24" fmla="*/ 507 w 565"/>
                <a:gd name="T25" fmla="*/ 342 h 629"/>
                <a:gd name="T26" fmla="*/ 509 w 565"/>
                <a:gd name="T27" fmla="*/ 391 h 629"/>
                <a:gd name="T28" fmla="*/ 518 w 565"/>
                <a:gd name="T29" fmla="*/ 437 h 629"/>
                <a:gd name="T30" fmla="*/ 530 w 565"/>
                <a:gd name="T31" fmla="*/ 483 h 629"/>
                <a:gd name="T32" fmla="*/ 548 w 565"/>
                <a:gd name="T33" fmla="*/ 525 h 629"/>
                <a:gd name="T34" fmla="*/ 518 w 565"/>
                <a:gd name="T35" fmla="*/ 555 h 629"/>
                <a:gd name="T36" fmla="*/ 483 w 565"/>
                <a:gd name="T37" fmla="*/ 581 h 629"/>
                <a:gd name="T38" fmla="*/ 445 w 565"/>
                <a:gd name="T39" fmla="*/ 601 h 629"/>
                <a:gd name="T40" fmla="*/ 404 w 565"/>
                <a:gd name="T41" fmla="*/ 616 h 629"/>
                <a:gd name="T42" fmla="*/ 361 w 565"/>
                <a:gd name="T43" fmla="*/ 626 h 629"/>
                <a:gd name="T44" fmla="*/ 314 w 565"/>
                <a:gd name="T45" fmla="*/ 629 h 629"/>
                <a:gd name="T46" fmla="*/ 272 w 565"/>
                <a:gd name="T47" fmla="*/ 627 h 629"/>
                <a:gd name="T48" fmla="*/ 231 w 565"/>
                <a:gd name="T49" fmla="*/ 619 h 629"/>
                <a:gd name="T50" fmla="*/ 192 w 565"/>
                <a:gd name="T51" fmla="*/ 605 h 629"/>
                <a:gd name="T52" fmla="*/ 156 w 565"/>
                <a:gd name="T53" fmla="*/ 587 h 629"/>
                <a:gd name="T54" fmla="*/ 122 w 565"/>
                <a:gd name="T55" fmla="*/ 565 h 629"/>
                <a:gd name="T56" fmla="*/ 92 w 565"/>
                <a:gd name="T57" fmla="*/ 538 h 629"/>
                <a:gd name="T58" fmla="*/ 66 w 565"/>
                <a:gd name="T59" fmla="*/ 507 h 629"/>
                <a:gd name="T60" fmla="*/ 43 w 565"/>
                <a:gd name="T61" fmla="*/ 474 h 629"/>
                <a:gd name="T62" fmla="*/ 25 w 565"/>
                <a:gd name="T63" fmla="*/ 437 h 629"/>
                <a:gd name="T64" fmla="*/ 11 w 565"/>
                <a:gd name="T65" fmla="*/ 398 h 629"/>
                <a:gd name="T66" fmla="*/ 2 w 565"/>
                <a:gd name="T67" fmla="*/ 357 h 629"/>
                <a:gd name="T68" fmla="*/ 0 w 565"/>
                <a:gd name="T69" fmla="*/ 315 h 629"/>
                <a:gd name="T70" fmla="*/ 3 w 565"/>
                <a:gd name="T71" fmla="*/ 269 h 629"/>
                <a:gd name="T72" fmla="*/ 13 w 565"/>
                <a:gd name="T73" fmla="*/ 223 h 629"/>
                <a:gd name="T74" fmla="*/ 29 w 565"/>
                <a:gd name="T75" fmla="*/ 182 h 629"/>
                <a:gd name="T76" fmla="*/ 51 w 565"/>
                <a:gd name="T77" fmla="*/ 143 h 629"/>
                <a:gd name="T78" fmla="*/ 77 w 565"/>
                <a:gd name="T79" fmla="*/ 108 h 629"/>
                <a:gd name="T80" fmla="*/ 108 w 565"/>
                <a:gd name="T81" fmla="*/ 76 h 629"/>
                <a:gd name="T82" fmla="*/ 144 w 565"/>
                <a:gd name="T83" fmla="*/ 51 h 629"/>
                <a:gd name="T84" fmla="*/ 183 w 565"/>
                <a:gd name="T85" fmla="*/ 29 h 629"/>
                <a:gd name="T86" fmla="*/ 224 w 565"/>
                <a:gd name="T87" fmla="*/ 13 h 629"/>
                <a:gd name="T88" fmla="*/ 268 w 565"/>
                <a:gd name="T89" fmla="*/ 3 h 629"/>
                <a:gd name="T90" fmla="*/ 314 w 565"/>
                <a:gd name="T91" fmla="*/ 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5" h="629">
                  <a:moveTo>
                    <a:pt x="314" y="0"/>
                  </a:moveTo>
                  <a:lnTo>
                    <a:pt x="358" y="3"/>
                  </a:lnTo>
                  <a:lnTo>
                    <a:pt x="400" y="12"/>
                  </a:lnTo>
                  <a:lnTo>
                    <a:pt x="439" y="25"/>
                  </a:lnTo>
                  <a:lnTo>
                    <a:pt x="474" y="44"/>
                  </a:lnTo>
                  <a:lnTo>
                    <a:pt x="508" y="67"/>
                  </a:lnTo>
                  <a:lnTo>
                    <a:pt x="538" y="94"/>
                  </a:lnTo>
                  <a:lnTo>
                    <a:pt x="565" y="125"/>
                  </a:lnTo>
                  <a:lnTo>
                    <a:pt x="545" y="165"/>
                  </a:lnTo>
                  <a:lnTo>
                    <a:pt x="528" y="206"/>
                  </a:lnTo>
                  <a:lnTo>
                    <a:pt x="516" y="250"/>
                  </a:lnTo>
                  <a:lnTo>
                    <a:pt x="509" y="296"/>
                  </a:lnTo>
                  <a:lnTo>
                    <a:pt x="507" y="342"/>
                  </a:lnTo>
                  <a:lnTo>
                    <a:pt x="509" y="391"/>
                  </a:lnTo>
                  <a:lnTo>
                    <a:pt x="518" y="437"/>
                  </a:lnTo>
                  <a:lnTo>
                    <a:pt x="530" y="483"/>
                  </a:lnTo>
                  <a:lnTo>
                    <a:pt x="548" y="525"/>
                  </a:lnTo>
                  <a:lnTo>
                    <a:pt x="518" y="555"/>
                  </a:lnTo>
                  <a:lnTo>
                    <a:pt x="483" y="581"/>
                  </a:lnTo>
                  <a:lnTo>
                    <a:pt x="445" y="601"/>
                  </a:lnTo>
                  <a:lnTo>
                    <a:pt x="404" y="616"/>
                  </a:lnTo>
                  <a:lnTo>
                    <a:pt x="361" y="626"/>
                  </a:lnTo>
                  <a:lnTo>
                    <a:pt x="314" y="629"/>
                  </a:lnTo>
                  <a:lnTo>
                    <a:pt x="272" y="627"/>
                  </a:lnTo>
                  <a:lnTo>
                    <a:pt x="231" y="619"/>
                  </a:lnTo>
                  <a:lnTo>
                    <a:pt x="192" y="605"/>
                  </a:lnTo>
                  <a:lnTo>
                    <a:pt x="156" y="587"/>
                  </a:lnTo>
                  <a:lnTo>
                    <a:pt x="122" y="565"/>
                  </a:lnTo>
                  <a:lnTo>
                    <a:pt x="92" y="538"/>
                  </a:lnTo>
                  <a:lnTo>
                    <a:pt x="66" y="507"/>
                  </a:lnTo>
                  <a:lnTo>
                    <a:pt x="43" y="474"/>
                  </a:lnTo>
                  <a:lnTo>
                    <a:pt x="25" y="437"/>
                  </a:lnTo>
                  <a:lnTo>
                    <a:pt x="11" y="398"/>
                  </a:lnTo>
                  <a:lnTo>
                    <a:pt x="2" y="357"/>
                  </a:lnTo>
                  <a:lnTo>
                    <a:pt x="0" y="315"/>
                  </a:lnTo>
                  <a:lnTo>
                    <a:pt x="3" y="269"/>
                  </a:lnTo>
                  <a:lnTo>
                    <a:pt x="13" y="223"/>
                  </a:lnTo>
                  <a:lnTo>
                    <a:pt x="29" y="182"/>
                  </a:lnTo>
                  <a:lnTo>
                    <a:pt x="51" y="143"/>
                  </a:lnTo>
                  <a:lnTo>
                    <a:pt x="77" y="108"/>
                  </a:lnTo>
                  <a:lnTo>
                    <a:pt x="108" y="76"/>
                  </a:lnTo>
                  <a:lnTo>
                    <a:pt x="144" y="51"/>
                  </a:lnTo>
                  <a:lnTo>
                    <a:pt x="183" y="29"/>
                  </a:lnTo>
                  <a:lnTo>
                    <a:pt x="224" y="13"/>
                  </a:lnTo>
                  <a:lnTo>
                    <a:pt x="268" y="3"/>
                  </a:lnTo>
                  <a:lnTo>
                    <a:pt x="3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04" tIns="60952" rIns="121904" bIns="6095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3742" eaLnBrk="1" fontAlgn="base" latinLnBrk="0" hangingPunct="1">
                <a:lnSpc>
                  <a:spcPct val="90000"/>
                </a:lnSpc>
                <a:spcBef>
                  <a:spcPct val="35000"/>
                </a:spcBef>
                <a:spcAft>
                  <a:spcPct val="15000"/>
                </a:spcAft>
                <a:buClrTx/>
                <a:buSzPct val="65000"/>
                <a:buFontTx/>
                <a:buChar char="•"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Freeform 415"/>
            <p:cNvSpPr>
              <a:spLocks/>
            </p:cNvSpPr>
            <p:nvPr/>
          </p:nvSpPr>
          <p:spPr bwMode="auto">
            <a:xfrm>
              <a:off x="9209088" y="5148263"/>
              <a:ext cx="96838" cy="317500"/>
            </a:xfrm>
            <a:custGeom>
              <a:avLst/>
              <a:gdLst>
                <a:gd name="T0" fmla="*/ 373 w 729"/>
                <a:gd name="T1" fmla="*/ 0 h 2394"/>
                <a:gd name="T2" fmla="*/ 510 w 729"/>
                <a:gd name="T3" fmla="*/ 0 h 2394"/>
                <a:gd name="T4" fmla="*/ 600 w 729"/>
                <a:gd name="T5" fmla="*/ 0 h 2394"/>
                <a:gd name="T6" fmla="*/ 550 w 729"/>
                <a:gd name="T7" fmla="*/ 46 h 2394"/>
                <a:gd name="T8" fmla="*/ 513 w 729"/>
                <a:gd name="T9" fmla="*/ 105 h 2394"/>
                <a:gd name="T10" fmla="*/ 494 w 729"/>
                <a:gd name="T11" fmla="*/ 172 h 2394"/>
                <a:gd name="T12" fmla="*/ 490 w 729"/>
                <a:gd name="T13" fmla="*/ 1448 h 2394"/>
                <a:gd name="T14" fmla="*/ 502 w 729"/>
                <a:gd name="T15" fmla="*/ 1526 h 2394"/>
                <a:gd name="T16" fmla="*/ 536 w 729"/>
                <a:gd name="T17" fmla="*/ 1594 h 2394"/>
                <a:gd name="T18" fmla="*/ 588 w 729"/>
                <a:gd name="T19" fmla="*/ 1648 h 2394"/>
                <a:gd name="T20" fmla="*/ 652 w 729"/>
                <a:gd name="T21" fmla="*/ 1685 h 2394"/>
                <a:gd name="T22" fmla="*/ 729 w 729"/>
                <a:gd name="T23" fmla="*/ 1702 h 2394"/>
                <a:gd name="T24" fmla="*/ 708 w 729"/>
                <a:gd name="T25" fmla="*/ 2370 h 2394"/>
                <a:gd name="T26" fmla="*/ 659 w 729"/>
                <a:gd name="T27" fmla="*/ 2392 h 2394"/>
                <a:gd name="T28" fmla="*/ 604 w 729"/>
                <a:gd name="T29" fmla="*/ 2392 h 2394"/>
                <a:gd name="T30" fmla="*/ 555 w 729"/>
                <a:gd name="T31" fmla="*/ 2372 h 2394"/>
                <a:gd name="T32" fmla="*/ 518 w 729"/>
                <a:gd name="T33" fmla="*/ 2335 h 2394"/>
                <a:gd name="T34" fmla="*/ 498 w 729"/>
                <a:gd name="T35" fmla="*/ 2285 h 2394"/>
                <a:gd name="T36" fmla="*/ 491 w 729"/>
                <a:gd name="T37" fmla="*/ 2258 h 2394"/>
                <a:gd name="T38" fmla="*/ 481 w 729"/>
                <a:gd name="T39" fmla="*/ 2311 h 2394"/>
                <a:gd name="T40" fmla="*/ 451 w 729"/>
                <a:gd name="T41" fmla="*/ 2354 h 2394"/>
                <a:gd name="T42" fmla="*/ 408 w 729"/>
                <a:gd name="T43" fmla="*/ 2383 h 2394"/>
                <a:gd name="T44" fmla="*/ 355 w 729"/>
                <a:gd name="T45" fmla="*/ 2394 h 2394"/>
                <a:gd name="T46" fmla="*/ 301 w 729"/>
                <a:gd name="T47" fmla="*/ 2383 h 2394"/>
                <a:gd name="T48" fmla="*/ 258 w 729"/>
                <a:gd name="T49" fmla="*/ 2354 h 2394"/>
                <a:gd name="T50" fmla="*/ 229 w 729"/>
                <a:gd name="T51" fmla="*/ 2311 h 2394"/>
                <a:gd name="T52" fmla="*/ 218 w 729"/>
                <a:gd name="T53" fmla="*/ 2258 h 2394"/>
                <a:gd name="T54" fmla="*/ 201 w 729"/>
                <a:gd name="T55" fmla="*/ 1397 h 2394"/>
                <a:gd name="T56" fmla="*/ 159 w 729"/>
                <a:gd name="T57" fmla="*/ 1411 h 2394"/>
                <a:gd name="T58" fmla="*/ 109 w 729"/>
                <a:gd name="T59" fmla="*/ 1410 h 2394"/>
                <a:gd name="T60" fmla="*/ 60 w 729"/>
                <a:gd name="T61" fmla="*/ 1390 h 2394"/>
                <a:gd name="T62" fmla="*/ 24 w 729"/>
                <a:gd name="T63" fmla="*/ 1353 h 2394"/>
                <a:gd name="T64" fmla="*/ 3 w 729"/>
                <a:gd name="T65" fmla="*/ 1305 h 2394"/>
                <a:gd name="T66" fmla="*/ 0 w 729"/>
                <a:gd name="T67" fmla="*/ 137 h 2394"/>
                <a:gd name="T68" fmla="*/ 11 w 729"/>
                <a:gd name="T69" fmla="*/ 84 h 2394"/>
                <a:gd name="T70" fmla="*/ 39 w 729"/>
                <a:gd name="T71" fmla="*/ 42 h 2394"/>
                <a:gd name="T72" fmla="*/ 81 w 729"/>
                <a:gd name="T73" fmla="*/ 12 h 2394"/>
                <a:gd name="T74" fmla="*/ 133 w 729"/>
                <a:gd name="T75" fmla="*/ 1 h 2394"/>
                <a:gd name="T76" fmla="*/ 289 w 729"/>
                <a:gd name="T77" fmla="*/ 0 h 2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29" h="2394">
                  <a:moveTo>
                    <a:pt x="329" y="0"/>
                  </a:moveTo>
                  <a:lnTo>
                    <a:pt x="373" y="0"/>
                  </a:lnTo>
                  <a:lnTo>
                    <a:pt x="463" y="0"/>
                  </a:lnTo>
                  <a:lnTo>
                    <a:pt x="510" y="0"/>
                  </a:lnTo>
                  <a:lnTo>
                    <a:pt x="556" y="0"/>
                  </a:lnTo>
                  <a:lnTo>
                    <a:pt x="600" y="0"/>
                  </a:lnTo>
                  <a:lnTo>
                    <a:pt x="573" y="21"/>
                  </a:lnTo>
                  <a:lnTo>
                    <a:pt x="550" y="46"/>
                  </a:lnTo>
                  <a:lnTo>
                    <a:pt x="529" y="74"/>
                  </a:lnTo>
                  <a:lnTo>
                    <a:pt x="513" y="105"/>
                  </a:lnTo>
                  <a:lnTo>
                    <a:pt x="501" y="137"/>
                  </a:lnTo>
                  <a:lnTo>
                    <a:pt x="494" y="172"/>
                  </a:lnTo>
                  <a:lnTo>
                    <a:pt x="490" y="208"/>
                  </a:lnTo>
                  <a:lnTo>
                    <a:pt x="490" y="1448"/>
                  </a:lnTo>
                  <a:lnTo>
                    <a:pt x="494" y="1488"/>
                  </a:lnTo>
                  <a:lnTo>
                    <a:pt x="502" y="1526"/>
                  </a:lnTo>
                  <a:lnTo>
                    <a:pt x="516" y="1562"/>
                  </a:lnTo>
                  <a:lnTo>
                    <a:pt x="536" y="1594"/>
                  </a:lnTo>
                  <a:lnTo>
                    <a:pt x="559" y="1622"/>
                  </a:lnTo>
                  <a:lnTo>
                    <a:pt x="588" y="1648"/>
                  </a:lnTo>
                  <a:lnTo>
                    <a:pt x="619" y="1668"/>
                  </a:lnTo>
                  <a:lnTo>
                    <a:pt x="652" y="1685"/>
                  </a:lnTo>
                  <a:lnTo>
                    <a:pt x="690" y="1697"/>
                  </a:lnTo>
                  <a:lnTo>
                    <a:pt x="729" y="1702"/>
                  </a:lnTo>
                  <a:lnTo>
                    <a:pt x="729" y="2354"/>
                  </a:lnTo>
                  <a:lnTo>
                    <a:pt x="708" y="2370"/>
                  </a:lnTo>
                  <a:lnTo>
                    <a:pt x="685" y="2383"/>
                  </a:lnTo>
                  <a:lnTo>
                    <a:pt x="659" y="2392"/>
                  </a:lnTo>
                  <a:lnTo>
                    <a:pt x="632" y="2394"/>
                  </a:lnTo>
                  <a:lnTo>
                    <a:pt x="604" y="2392"/>
                  </a:lnTo>
                  <a:lnTo>
                    <a:pt x="579" y="2383"/>
                  </a:lnTo>
                  <a:lnTo>
                    <a:pt x="555" y="2372"/>
                  </a:lnTo>
                  <a:lnTo>
                    <a:pt x="535" y="2354"/>
                  </a:lnTo>
                  <a:lnTo>
                    <a:pt x="518" y="2335"/>
                  </a:lnTo>
                  <a:lnTo>
                    <a:pt x="505" y="2311"/>
                  </a:lnTo>
                  <a:lnTo>
                    <a:pt x="498" y="2285"/>
                  </a:lnTo>
                  <a:lnTo>
                    <a:pt x="495" y="2258"/>
                  </a:lnTo>
                  <a:lnTo>
                    <a:pt x="491" y="2258"/>
                  </a:lnTo>
                  <a:lnTo>
                    <a:pt x="488" y="2285"/>
                  </a:lnTo>
                  <a:lnTo>
                    <a:pt x="481" y="2311"/>
                  </a:lnTo>
                  <a:lnTo>
                    <a:pt x="469" y="2335"/>
                  </a:lnTo>
                  <a:lnTo>
                    <a:pt x="451" y="2354"/>
                  </a:lnTo>
                  <a:lnTo>
                    <a:pt x="431" y="2372"/>
                  </a:lnTo>
                  <a:lnTo>
                    <a:pt x="408" y="2383"/>
                  </a:lnTo>
                  <a:lnTo>
                    <a:pt x="382" y="2392"/>
                  </a:lnTo>
                  <a:lnTo>
                    <a:pt x="355" y="2394"/>
                  </a:lnTo>
                  <a:lnTo>
                    <a:pt x="327" y="2392"/>
                  </a:lnTo>
                  <a:lnTo>
                    <a:pt x="301" y="2383"/>
                  </a:lnTo>
                  <a:lnTo>
                    <a:pt x="279" y="2372"/>
                  </a:lnTo>
                  <a:lnTo>
                    <a:pt x="258" y="2354"/>
                  </a:lnTo>
                  <a:lnTo>
                    <a:pt x="242" y="2335"/>
                  </a:lnTo>
                  <a:lnTo>
                    <a:pt x="229" y="2311"/>
                  </a:lnTo>
                  <a:lnTo>
                    <a:pt x="221" y="2285"/>
                  </a:lnTo>
                  <a:lnTo>
                    <a:pt x="218" y="2258"/>
                  </a:lnTo>
                  <a:lnTo>
                    <a:pt x="218" y="1386"/>
                  </a:lnTo>
                  <a:lnTo>
                    <a:pt x="201" y="1397"/>
                  </a:lnTo>
                  <a:lnTo>
                    <a:pt x="180" y="1406"/>
                  </a:lnTo>
                  <a:lnTo>
                    <a:pt x="159" y="1411"/>
                  </a:lnTo>
                  <a:lnTo>
                    <a:pt x="137" y="1414"/>
                  </a:lnTo>
                  <a:lnTo>
                    <a:pt x="109" y="1410"/>
                  </a:lnTo>
                  <a:lnTo>
                    <a:pt x="83" y="1403"/>
                  </a:lnTo>
                  <a:lnTo>
                    <a:pt x="60" y="1390"/>
                  </a:lnTo>
                  <a:lnTo>
                    <a:pt x="40" y="1374"/>
                  </a:lnTo>
                  <a:lnTo>
                    <a:pt x="24" y="1353"/>
                  </a:lnTo>
                  <a:lnTo>
                    <a:pt x="11" y="1330"/>
                  </a:lnTo>
                  <a:lnTo>
                    <a:pt x="3" y="1305"/>
                  </a:lnTo>
                  <a:lnTo>
                    <a:pt x="0" y="1276"/>
                  </a:lnTo>
                  <a:lnTo>
                    <a:pt x="0" y="137"/>
                  </a:lnTo>
                  <a:lnTo>
                    <a:pt x="2" y="110"/>
                  </a:lnTo>
                  <a:lnTo>
                    <a:pt x="11" y="84"/>
                  </a:lnTo>
                  <a:lnTo>
                    <a:pt x="23" y="61"/>
                  </a:lnTo>
                  <a:lnTo>
                    <a:pt x="39" y="42"/>
                  </a:lnTo>
                  <a:lnTo>
                    <a:pt x="58" y="25"/>
                  </a:lnTo>
                  <a:lnTo>
                    <a:pt x="81" y="12"/>
                  </a:lnTo>
                  <a:lnTo>
                    <a:pt x="106" y="4"/>
                  </a:lnTo>
                  <a:lnTo>
                    <a:pt x="133" y="1"/>
                  </a:lnTo>
                  <a:lnTo>
                    <a:pt x="133" y="0"/>
                  </a:lnTo>
                  <a:lnTo>
                    <a:pt x="289" y="0"/>
                  </a:lnTo>
                  <a:lnTo>
                    <a:pt x="3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04" tIns="60952" rIns="121904" bIns="6095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3742" eaLnBrk="1" fontAlgn="base" latinLnBrk="0" hangingPunct="1">
                <a:lnSpc>
                  <a:spcPct val="90000"/>
                </a:lnSpc>
                <a:spcBef>
                  <a:spcPct val="35000"/>
                </a:spcBef>
                <a:spcAft>
                  <a:spcPct val="15000"/>
                </a:spcAft>
                <a:buClrTx/>
                <a:buSzPct val="65000"/>
                <a:buFontTx/>
                <a:buChar char="•"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Freeform 416"/>
            <p:cNvSpPr>
              <a:spLocks/>
            </p:cNvSpPr>
            <p:nvPr/>
          </p:nvSpPr>
          <p:spPr bwMode="auto">
            <a:xfrm>
              <a:off x="9410701" y="5059363"/>
              <a:ext cx="74613" cy="82550"/>
            </a:xfrm>
            <a:custGeom>
              <a:avLst/>
              <a:gdLst>
                <a:gd name="T0" fmla="*/ 249 w 565"/>
                <a:gd name="T1" fmla="*/ 0 h 629"/>
                <a:gd name="T2" fmla="*/ 297 w 565"/>
                <a:gd name="T3" fmla="*/ 3 h 629"/>
                <a:gd name="T4" fmla="*/ 341 w 565"/>
                <a:gd name="T5" fmla="*/ 13 h 629"/>
                <a:gd name="T6" fmla="*/ 382 w 565"/>
                <a:gd name="T7" fmla="*/ 29 h 629"/>
                <a:gd name="T8" fmla="*/ 421 w 565"/>
                <a:gd name="T9" fmla="*/ 51 h 629"/>
                <a:gd name="T10" fmla="*/ 457 w 565"/>
                <a:gd name="T11" fmla="*/ 76 h 629"/>
                <a:gd name="T12" fmla="*/ 488 w 565"/>
                <a:gd name="T13" fmla="*/ 108 h 629"/>
                <a:gd name="T14" fmla="*/ 514 w 565"/>
                <a:gd name="T15" fmla="*/ 143 h 629"/>
                <a:gd name="T16" fmla="*/ 535 w 565"/>
                <a:gd name="T17" fmla="*/ 182 h 629"/>
                <a:gd name="T18" fmla="*/ 552 w 565"/>
                <a:gd name="T19" fmla="*/ 223 h 629"/>
                <a:gd name="T20" fmla="*/ 561 w 565"/>
                <a:gd name="T21" fmla="*/ 269 h 629"/>
                <a:gd name="T22" fmla="*/ 565 w 565"/>
                <a:gd name="T23" fmla="*/ 315 h 629"/>
                <a:gd name="T24" fmla="*/ 562 w 565"/>
                <a:gd name="T25" fmla="*/ 357 h 629"/>
                <a:gd name="T26" fmla="*/ 554 w 565"/>
                <a:gd name="T27" fmla="*/ 398 h 629"/>
                <a:gd name="T28" fmla="*/ 540 w 565"/>
                <a:gd name="T29" fmla="*/ 437 h 629"/>
                <a:gd name="T30" fmla="*/ 521 w 565"/>
                <a:gd name="T31" fmla="*/ 474 h 629"/>
                <a:gd name="T32" fmla="*/ 499 w 565"/>
                <a:gd name="T33" fmla="*/ 507 h 629"/>
                <a:gd name="T34" fmla="*/ 473 w 565"/>
                <a:gd name="T35" fmla="*/ 538 h 629"/>
                <a:gd name="T36" fmla="*/ 443 w 565"/>
                <a:gd name="T37" fmla="*/ 565 h 629"/>
                <a:gd name="T38" fmla="*/ 409 w 565"/>
                <a:gd name="T39" fmla="*/ 587 h 629"/>
                <a:gd name="T40" fmla="*/ 372 w 565"/>
                <a:gd name="T41" fmla="*/ 605 h 629"/>
                <a:gd name="T42" fmla="*/ 333 w 565"/>
                <a:gd name="T43" fmla="*/ 619 h 629"/>
                <a:gd name="T44" fmla="*/ 292 w 565"/>
                <a:gd name="T45" fmla="*/ 627 h 629"/>
                <a:gd name="T46" fmla="*/ 249 w 565"/>
                <a:gd name="T47" fmla="*/ 629 h 629"/>
                <a:gd name="T48" fmla="*/ 204 w 565"/>
                <a:gd name="T49" fmla="*/ 626 h 629"/>
                <a:gd name="T50" fmla="*/ 161 w 565"/>
                <a:gd name="T51" fmla="*/ 616 h 629"/>
                <a:gd name="T52" fmla="*/ 120 w 565"/>
                <a:gd name="T53" fmla="*/ 601 h 629"/>
                <a:gd name="T54" fmla="*/ 82 w 565"/>
                <a:gd name="T55" fmla="*/ 581 h 629"/>
                <a:gd name="T56" fmla="*/ 47 w 565"/>
                <a:gd name="T57" fmla="*/ 555 h 629"/>
                <a:gd name="T58" fmla="*/ 17 w 565"/>
                <a:gd name="T59" fmla="*/ 526 h 629"/>
                <a:gd name="T60" fmla="*/ 34 w 565"/>
                <a:gd name="T61" fmla="*/ 483 h 629"/>
                <a:gd name="T62" fmla="*/ 47 w 565"/>
                <a:gd name="T63" fmla="*/ 438 h 629"/>
                <a:gd name="T64" fmla="*/ 56 w 565"/>
                <a:gd name="T65" fmla="*/ 391 h 629"/>
                <a:gd name="T66" fmla="*/ 59 w 565"/>
                <a:gd name="T67" fmla="*/ 342 h 629"/>
                <a:gd name="T68" fmla="*/ 56 w 565"/>
                <a:gd name="T69" fmla="*/ 296 h 629"/>
                <a:gd name="T70" fmla="*/ 48 w 565"/>
                <a:gd name="T71" fmla="*/ 250 h 629"/>
                <a:gd name="T72" fmla="*/ 36 w 565"/>
                <a:gd name="T73" fmla="*/ 206 h 629"/>
                <a:gd name="T74" fmla="*/ 20 w 565"/>
                <a:gd name="T75" fmla="*/ 164 h 629"/>
                <a:gd name="T76" fmla="*/ 0 w 565"/>
                <a:gd name="T77" fmla="*/ 124 h 629"/>
                <a:gd name="T78" fmla="*/ 27 w 565"/>
                <a:gd name="T79" fmla="*/ 94 h 629"/>
                <a:gd name="T80" fmla="*/ 57 w 565"/>
                <a:gd name="T81" fmla="*/ 67 h 629"/>
                <a:gd name="T82" fmla="*/ 90 w 565"/>
                <a:gd name="T83" fmla="*/ 44 h 629"/>
                <a:gd name="T84" fmla="*/ 126 w 565"/>
                <a:gd name="T85" fmla="*/ 25 h 629"/>
                <a:gd name="T86" fmla="*/ 165 w 565"/>
                <a:gd name="T87" fmla="*/ 12 h 629"/>
                <a:gd name="T88" fmla="*/ 207 w 565"/>
                <a:gd name="T89" fmla="*/ 3 h 629"/>
                <a:gd name="T90" fmla="*/ 249 w 565"/>
                <a:gd name="T91" fmla="*/ 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5" h="629">
                  <a:moveTo>
                    <a:pt x="249" y="0"/>
                  </a:moveTo>
                  <a:lnTo>
                    <a:pt x="297" y="3"/>
                  </a:lnTo>
                  <a:lnTo>
                    <a:pt x="341" y="13"/>
                  </a:lnTo>
                  <a:lnTo>
                    <a:pt x="382" y="29"/>
                  </a:lnTo>
                  <a:lnTo>
                    <a:pt x="421" y="51"/>
                  </a:lnTo>
                  <a:lnTo>
                    <a:pt x="457" y="76"/>
                  </a:lnTo>
                  <a:lnTo>
                    <a:pt x="488" y="108"/>
                  </a:lnTo>
                  <a:lnTo>
                    <a:pt x="514" y="143"/>
                  </a:lnTo>
                  <a:lnTo>
                    <a:pt x="535" y="182"/>
                  </a:lnTo>
                  <a:lnTo>
                    <a:pt x="552" y="223"/>
                  </a:lnTo>
                  <a:lnTo>
                    <a:pt x="561" y="269"/>
                  </a:lnTo>
                  <a:lnTo>
                    <a:pt x="565" y="315"/>
                  </a:lnTo>
                  <a:lnTo>
                    <a:pt x="562" y="357"/>
                  </a:lnTo>
                  <a:lnTo>
                    <a:pt x="554" y="398"/>
                  </a:lnTo>
                  <a:lnTo>
                    <a:pt x="540" y="437"/>
                  </a:lnTo>
                  <a:lnTo>
                    <a:pt x="521" y="474"/>
                  </a:lnTo>
                  <a:lnTo>
                    <a:pt x="499" y="507"/>
                  </a:lnTo>
                  <a:lnTo>
                    <a:pt x="473" y="538"/>
                  </a:lnTo>
                  <a:lnTo>
                    <a:pt x="443" y="565"/>
                  </a:lnTo>
                  <a:lnTo>
                    <a:pt x="409" y="587"/>
                  </a:lnTo>
                  <a:lnTo>
                    <a:pt x="372" y="605"/>
                  </a:lnTo>
                  <a:lnTo>
                    <a:pt x="333" y="619"/>
                  </a:lnTo>
                  <a:lnTo>
                    <a:pt x="292" y="627"/>
                  </a:lnTo>
                  <a:lnTo>
                    <a:pt x="249" y="629"/>
                  </a:lnTo>
                  <a:lnTo>
                    <a:pt x="204" y="626"/>
                  </a:lnTo>
                  <a:lnTo>
                    <a:pt x="161" y="616"/>
                  </a:lnTo>
                  <a:lnTo>
                    <a:pt x="120" y="601"/>
                  </a:lnTo>
                  <a:lnTo>
                    <a:pt x="82" y="581"/>
                  </a:lnTo>
                  <a:lnTo>
                    <a:pt x="47" y="555"/>
                  </a:lnTo>
                  <a:lnTo>
                    <a:pt x="17" y="526"/>
                  </a:lnTo>
                  <a:lnTo>
                    <a:pt x="34" y="483"/>
                  </a:lnTo>
                  <a:lnTo>
                    <a:pt x="47" y="438"/>
                  </a:lnTo>
                  <a:lnTo>
                    <a:pt x="56" y="391"/>
                  </a:lnTo>
                  <a:lnTo>
                    <a:pt x="59" y="342"/>
                  </a:lnTo>
                  <a:lnTo>
                    <a:pt x="56" y="296"/>
                  </a:lnTo>
                  <a:lnTo>
                    <a:pt x="48" y="250"/>
                  </a:lnTo>
                  <a:lnTo>
                    <a:pt x="36" y="206"/>
                  </a:lnTo>
                  <a:lnTo>
                    <a:pt x="20" y="164"/>
                  </a:lnTo>
                  <a:lnTo>
                    <a:pt x="0" y="124"/>
                  </a:lnTo>
                  <a:lnTo>
                    <a:pt x="27" y="94"/>
                  </a:lnTo>
                  <a:lnTo>
                    <a:pt x="57" y="67"/>
                  </a:lnTo>
                  <a:lnTo>
                    <a:pt x="90" y="44"/>
                  </a:lnTo>
                  <a:lnTo>
                    <a:pt x="126" y="25"/>
                  </a:lnTo>
                  <a:lnTo>
                    <a:pt x="165" y="12"/>
                  </a:lnTo>
                  <a:lnTo>
                    <a:pt x="207" y="3"/>
                  </a:lnTo>
                  <a:lnTo>
                    <a:pt x="2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04" tIns="60952" rIns="121904" bIns="6095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3742" eaLnBrk="1" fontAlgn="base" latinLnBrk="0" hangingPunct="1">
                <a:lnSpc>
                  <a:spcPct val="90000"/>
                </a:lnSpc>
                <a:spcBef>
                  <a:spcPct val="35000"/>
                </a:spcBef>
                <a:spcAft>
                  <a:spcPct val="15000"/>
                </a:spcAft>
                <a:buClrTx/>
                <a:buSzPct val="65000"/>
                <a:buFontTx/>
                <a:buChar char="•"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Freeform 417"/>
            <p:cNvSpPr>
              <a:spLocks/>
            </p:cNvSpPr>
            <p:nvPr/>
          </p:nvSpPr>
          <p:spPr bwMode="auto">
            <a:xfrm>
              <a:off x="9412288" y="5148263"/>
              <a:ext cx="96838" cy="317500"/>
            </a:xfrm>
            <a:custGeom>
              <a:avLst/>
              <a:gdLst>
                <a:gd name="T0" fmla="*/ 510 w 728"/>
                <a:gd name="T1" fmla="*/ 0 h 2394"/>
                <a:gd name="T2" fmla="*/ 579 w 728"/>
                <a:gd name="T3" fmla="*/ 0 h 2394"/>
                <a:gd name="T4" fmla="*/ 594 w 728"/>
                <a:gd name="T5" fmla="*/ 0 h 2394"/>
                <a:gd name="T6" fmla="*/ 621 w 728"/>
                <a:gd name="T7" fmla="*/ 4 h 2394"/>
                <a:gd name="T8" fmla="*/ 669 w 728"/>
                <a:gd name="T9" fmla="*/ 25 h 2394"/>
                <a:gd name="T10" fmla="*/ 705 w 728"/>
                <a:gd name="T11" fmla="*/ 61 h 2394"/>
                <a:gd name="T12" fmla="*/ 725 w 728"/>
                <a:gd name="T13" fmla="*/ 110 h 2394"/>
                <a:gd name="T14" fmla="*/ 728 w 728"/>
                <a:gd name="T15" fmla="*/ 1276 h 2394"/>
                <a:gd name="T16" fmla="*/ 717 w 728"/>
                <a:gd name="T17" fmla="*/ 1330 h 2394"/>
                <a:gd name="T18" fmla="*/ 688 w 728"/>
                <a:gd name="T19" fmla="*/ 1374 h 2394"/>
                <a:gd name="T20" fmla="*/ 645 w 728"/>
                <a:gd name="T21" fmla="*/ 1403 h 2394"/>
                <a:gd name="T22" fmla="*/ 592 w 728"/>
                <a:gd name="T23" fmla="*/ 1414 h 2394"/>
                <a:gd name="T24" fmla="*/ 547 w 728"/>
                <a:gd name="T25" fmla="*/ 1406 h 2394"/>
                <a:gd name="T26" fmla="*/ 509 w 728"/>
                <a:gd name="T27" fmla="*/ 1386 h 2394"/>
                <a:gd name="T28" fmla="*/ 506 w 728"/>
                <a:gd name="T29" fmla="*/ 2285 h 2394"/>
                <a:gd name="T30" fmla="*/ 486 w 728"/>
                <a:gd name="T31" fmla="*/ 2335 h 2394"/>
                <a:gd name="T32" fmla="*/ 449 w 728"/>
                <a:gd name="T33" fmla="*/ 2372 h 2394"/>
                <a:gd name="T34" fmla="*/ 401 w 728"/>
                <a:gd name="T35" fmla="*/ 2392 h 2394"/>
                <a:gd name="T36" fmla="*/ 345 w 728"/>
                <a:gd name="T37" fmla="*/ 2392 h 2394"/>
                <a:gd name="T38" fmla="*/ 297 w 728"/>
                <a:gd name="T39" fmla="*/ 2372 h 2394"/>
                <a:gd name="T40" fmla="*/ 260 w 728"/>
                <a:gd name="T41" fmla="*/ 2335 h 2394"/>
                <a:gd name="T42" fmla="*/ 240 w 728"/>
                <a:gd name="T43" fmla="*/ 2285 h 2394"/>
                <a:gd name="T44" fmla="*/ 233 w 728"/>
                <a:gd name="T45" fmla="*/ 2258 h 2394"/>
                <a:gd name="T46" fmla="*/ 222 w 728"/>
                <a:gd name="T47" fmla="*/ 2311 h 2394"/>
                <a:gd name="T48" fmla="*/ 192 w 728"/>
                <a:gd name="T49" fmla="*/ 2354 h 2394"/>
                <a:gd name="T50" fmla="*/ 149 w 728"/>
                <a:gd name="T51" fmla="*/ 2383 h 2394"/>
                <a:gd name="T52" fmla="*/ 96 w 728"/>
                <a:gd name="T53" fmla="*/ 2394 h 2394"/>
                <a:gd name="T54" fmla="*/ 43 w 728"/>
                <a:gd name="T55" fmla="*/ 2383 h 2394"/>
                <a:gd name="T56" fmla="*/ 0 w 728"/>
                <a:gd name="T57" fmla="*/ 2354 h 2394"/>
                <a:gd name="T58" fmla="*/ 39 w 728"/>
                <a:gd name="T59" fmla="*/ 1697 h 2394"/>
                <a:gd name="T60" fmla="*/ 109 w 728"/>
                <a:gd name="T61" fmla="*/ 1668 h 2394"/>
                <a:gd name="T62" fmla="*/ 168 w 728"/>
                <a:gd name="T63" fmla="*/ 1622 h 2394"/>
                <a:gd name="T64" fmla="*/ 210 w 728"/>
                <a:gd name="T65" fmla="*/ 1560 h 2394"/>
                <a:gd name="T66" fmla="*/ 234 w 728"/>
                <a:gd name="T67" fmla="*/ 1488 h 2394"/>
                <a:gd name="T68" fmla="*/ 236 w 728"/>
                <a:gd name="T69" fmla="*/ 208 h 2394"/>
                <a:gd name="T70" fmla="*/ 227 w 728"/>
                <a:gd name="T71" fmla="*/ 137 h 2394"/>
                <a:gd name="T72" fmla="*/ 199 w 728"/>
                <a:gd name="T73" fmla="*/ 74 h 2394"/>
                <a:gd name="T74" fmla="*/ 155 w 728"/>
                <a:gd name="T75" fmla="*/ 21 h 2394"/>
                <a:gd name="T76" fmla="*/ 438 w 728"/>
                <a:gd name="T77" fmla="*/ 0 h 2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28" h="2394">
                  <a:moveTo>
                    <a:pt x="476" y="0"/>
                  </a:moveTo>
                  <a:lnTo>
                    <a:pt x="510" y="0"/>
                  </a:lnTo>
                  <a:lnTo>
                    <a:pt x="561" y="0"/>
                  </a:lnTo>
                  <a:lnTo>
                    <a:pt x="579" y="0"/>
                  </a:lnTo>
                  <a:lnTo>
                    <a:pt x="591" y="0"/>
                  </a:lnTo>
                  <a:lnTo>
                    <a:pt x="594" y="0"/>
                  </a:lnTo>
                  <a:lnTo>
                    <a:pt x="594" y="1"/>
                  </a:lnTo>
                  <a:lnTo>
                    <a:pt x="621" y="4"/>
                  </a:lnTo>
                  <a:lnTo>
                    <a:pt x="647" y="12"/>
                  </a:lnTo>
                  <a:lnTo>
                    <a:pt x="669" y="25"/>
                  </a:lnTo>
                  <a:lnTo>
                    <a:pt x="689" y="42"/>
                  </a:lnTo>
                  <a:lnTo>
                    <a:pt x="705" y="61"/>
                  </a:lnTo>
                  <a:lnTo>
                    <a:pt x="717" y="84"/>
                  </a:lnTo>
                  <a:lnTo>
                    <a:pt x="725" y="110"/>
                  </a:lnTo>
                  <a:lnTo>
                    <a:pt x="728" y="137"/>
                  </a:lnTo>
                  <a:lnTo>
                    <a:pt x="728" y="1276"/>
                  </a:lnTo>
                  <a:lnTo>
                    <a:pt x="725" y="1305"/>
                  </a:lnTo>
                  <a:lnTo>
                    <a:pt x="717" y="1330"/>
                  </a:lnTo>
                  <a:lnTo>
                    <a:pt x="704" y="1353"/>
                  </a:lnTo>
                  <a:lnTo>
                    <a:pt x="688" y="1374"/>
                  </a:lnTo>
                  <a:lnTo>
                    <a:pt x="667" y="1390"/>
                  </a:lnTo>
                  <a:lnTo>
                    <a:pt x="645" y="1403"/>
                  </a:lnTo>
                  <a:lnTo>
                    <a:pt x="619" y="1410"/>
                  </a:lnTo>
                  <a:lnTo>
                    <a:pt x="592" y="1414"/>
                  </a:lnTo>
                  <a:lnTo>
                    <a:pt x="569" y="1411"/>
                  </a:lnTo>
                  <a:lnTo>
                    <a:pt x="547" y="1406"/>
                  </a:lnTo>
                  <a:lnTo>
                    <a:pt x="527" y="1397"/>
                  </a:lnTo>
                  <a:lnTo>
                    <a:pt x="509" y="1386"/>
                  </a:lnTo>
                  <a:lnTo>
                    <a:pt x="509" y="2258"/>
                  </a:lnTo>
                  <a:lnTo>
                    <a:pt x="506" y="2285"/>
                  </a:lnTo>
                  <a:lnTo>
                    <a:pt x="499" y="2311"/>
                  </a:lnTo>
                  <a:lnTo>
                    <a:pt x="486" y="2335"/>
                  </a:lnTo>
                  <a:lnTo>
                    <a:pt x="470" y="2354"/>
                  </a:lnTo>
                  <a:lnTo>
                    <a:pt x="449" y="2372"/>
                  </a:lnTo>
                  <a:lnTo>
                    <a:pt x="426" y="2383"/>
                  </a:lnTo>
                  <a:lnTo>
                    <a:pt x="401" y="2392"/>
                  </a:lnTo>
                  <a:lnTo>
                    <a:pt x="372" y="2394"/>
                  </a:lnTo>
                  <a:lnTo>
                    <a:pt x="345" y="2392"/>
                  </a:lnTo>
                  <a:lnTo>
                    <a:pt x="320" y="2383"/>
                  </a:lnTo>
                  <a:lnTo>
                    <a:pt x="297" y="2372"/>
                  </a:lnTo>
                  <a:lnTo>
                    <a:pt x="276" y="2354"/>
                  </a:lnTo>
                  <a:lnTo>
                    <a:pt x="260" y="2335"/>
                  </a:lnTo>
                  <a:lnTo>
                    <a:pt x="247" y="2311"/>
                  </a:lnTo>
                  <a:lnTo>
                    <a:pt x="240" y="2285"/>
                  </a:lnTo>
                  <a:lnTo>
                    <a:pt x="236" y="2258"/>
                  </a:lnTo>
                  <a:lnTo>
                    <a:pt x="233" y="2258"/>
                  </a:lnTo>
                  <a:lnTo>
                    <a:pt x="230" y="2285"/>
                  </a:lnTo>
                  <a:lnTo>
                    <a:pt x="222" y="2311"/>
                  </a:lnTo>
                  <a:lnTo>
                    <a:pt x="209" y="2335"/>
                  </a:lnTo>
                  <a:lnTo>
                    <a:pt x="192" y="2354"/>
                  </a:lnTo>
                  <a:lnTo>
                    <a:pt x="173" y="2372"/>
                  </a:lnTo>
                  <a:lnTo>
                    <a:pt x="149" y="2383"/>
                  </a:lnTo>
                  <a:lnTo>
                    <a:pt x="123" y="2392"/>
                  </a:lnTo>
                  <a:lnTo>
                    <a:pt x="96" y="2394"/>
                  </a:lnTo>
                  <a:lnTo>
                    <a:pt x="69" y="2392"/>
                  </a:lnTo>
                  <a:lnTo>
                    <a:pt x="43" y="2383"/>
                  </a:lnTo>
                  <a:lnTo>
                    <a:pt x="19" y="2372"/>
                  </a:lnTo>
                  <a:lnTo>
                    <a:pt x="0" y="2354"/>
                  </a:lnTo>
                  <a:lnTo>
                    <a:pt x="0" y="1702"/>
                  </a:lnTo>
                  <a:lnTo>
                    <a:pt x="39" y="1697"/>
                  </a:lnTo>
                  <a:lnTo>
                    <a:pt x="75" y="1685"/>
                  </a:lnTo>
                  <a:lnTo>
                    <a:pt x="109" y="1668"/>
                  </a:lnTo>
                  <a:lnTo>
                    <a:pt x="140" y="1648"/>
                  </a:lnTo>
                  <a:lnTo>
                    <a:pt x="168" y="1622"/>
                  </a:lnTo>
                  <a:lnTo>
                    <a:pt x="191" y="1593"/>
                  </a:lnTo>
                  <a:lnTo>
                    <a:pt x="210" y="1560"/>
                  </a:lnTo>
                  <a:lnTo>
                    <a:pt x="224" y="1526"/>
                  </a:lnTo>
                  <a:lnTo>
                    <a:pt x="234" y="1488"/>
                  </a:lnTo>
                  <a:lnTo>
                    <a:pt x="236" y="1448"/>
                  </a:lnTo>
                  <a:lnTo>
                    <a:pt x="236" y="208"/>
                  </a:lnTo>
                  <a:lnTo>
                    <a:pt x="234" y="172"/>
                  </a:lnTo>
                  <a:lnTo>
                    <a:pt x="227" y="137"/>
                  </a:lnTo>
                  <a:lnTo>
                    <a:pt x="215" y="105"/>
                  </a:lnTo>
                  <a:lnTo>
                    <a:pt x="199" y="74"/>
                  </a:lnTo>
                  <a:lnTo>
                    <a:pt x="178" y="46"/>
                  </a:lnTo>
                  <a:lnTo>
                    <a:pt x="155" y="21"/>
                  </a:lnTo>
                  <a:lnTo>
                    <a:pt x="128" y="0"/>
                  </a:lnTo>
                  <a:lnTo>
                    <a:pt x="438" y="0"/>
                  </a:lnTo>
                  <a:lnTo>
                    <a:pt x="4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04" tIns="60952" rIns="121904" bIns="6095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3742" eaLnBrk="1" fontAlgn="base" latinLnBrk="0" hangingPunct="1">
                <a:lnSpc>
                  <a:spcPct val="90000"/>
                </a:lnSpc>
                <a:spcBef>
                  <a:spcPct val="35000"/>
                </a:spcBef>
                <a:spcAft>
                  <a:spcPct val="15000"/>
                </a:spcAft>
                <a:buClrTx/>
                <a:buSzPct val="65000"/>
                <a:buFontTx/>
                <a:buChar char="•"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7" name="Freeform 66"/>
          <p:cNvSpPr>
            <a:spLocks noEditPoints="1"/>
          </p:cNvSpPr>
          <p:nvPr/>
        </p:nvSpPr>
        <p:spPr bwMode="auto">
          <a:xfrm>
            <a:off x="1387447" y="3253636"/>
            <a:ext cx="526321" cy="525732"/>
          </a:xfrm>
          <a:custGeom>
            <a:avLst/>
            <a:gdLst>
              <a:gd name="T0" fmla="*/ 3130 w 3331"/>
              <a:gd name="T1" fmla="*/ 1290 h 3328"/>
              <a:gd name="T2" fmla="*/ 3082 w 3331"/>
              <a:gd name="T3" fmla="*/ 1039 h 3328"/>
              <a:gd name="T4" fmla="*/ 2984 w 3331"/>
              <a:gd name="T5" fmla="*/ 809 h 3328"/>
              <a:gd name="T6" fmla="*/ 2841 w 3331"/>
              <a:gd name="T7" fmla="*/ 606 h 3328"/>
              <a:gd name="T8" fmla="*/ 2661 w 3331"/>
              <a:gd name="T9" fmla="*/ 438 h 3328"/>
              <a:gd name="T10" fmla="*/ 2449 w 3331"/>
              <a:gd name="T11" fmla="*/ 310 h 3328"/>
              <a:gd name="T12" fmla="*/ 2210 w 3331"/>
              <a:gd name="T13" fmla="*/ 227 h 3328"/>
              <a:gd name="T14" fmla="*/ 1571 w 3331"/>
              <a:gd name="T15" fmla="*/ 185 h 3328"/>
              <a:gd name="T16" fmla="*/ 1632 w 3331"/>
              <a:gd name="T17" fmla="*/ 207 h 3328"/>
              <a:gd name="T18" fmla="*/ 1666 w 3331"/>
              <a:gd name="T19" fmla="*/ 261 h 3328"/>
              <a:gd name="T20" fmla="*/ 1672 w 3331"/>
              <a:gd name="T21" fmla="*/ 1578 h 3328"/>
              <a:gd name="T22" fmla="*/ 1708 w 3331"/>
              <a:gd name="T23" fmla="*/ 1635 h 3328"/>
              <a:gd name="T24" fmla="*/ 1773 w 3331"/>
              <a:gd name="T25" fmla="*/ 1659 h 3328"/>
              <a:gd name="T26" fmla="*/ 3087 w 3331"/>
              <a:gd name="T27" fmla="*/ 1669 h 3328"/>
              <a:gd name="T28" fmla="*/ 3132 w 3331"/>
              <a:gd name="T29" fmla="*/ 1714 h 3328"/>
              <a:gd name="T30" fmla="*/ 3139 w 3331"/>
              <a:gd name="T31" fmla="*/ 1846 h 3328"/>
              <a:gd name="T32" fmla="*/ 3103 w 3331"/>
              <a:gd name="T33" fmla="*/ 2109 h 3328"/>
              <a:gd name="T34" fmla="*/ 3023 w 3331"/>
              <a:gd name="T35" fmla="*/ 2358 h 3328"/>
              <a:gd name="T36" fmla="*/ 2903 w 3331"/>
              <a:gd name="T37" fmla="*/ 2590 h 3328"/>
              <a:gd name="T38" fmla="*/ 2743 w 3331"/>
              <a:gd name="T39" fmla="*/ 2802 h 3328"/>
              <a:gd name="T40" fmla="*/ 2549 w 3331"/>
              <a:gd name="T41" fmla="*/ 2986 h 3328"/>
              <a:gd name="T42" fmla="*/ 2330 w 3331"/>
              <a:gd name="T43" fmla="*/ 3133 h 3328"/>
              <a:gd name="T44" fmla="*/ 2091 w 3331"/>
              <a:gd name="T45" fmla="*/ 3240 h 3328"/>
              <a:gd name="T46" fmla="*/ 1837 w 3331"/>
              <a:gd name="T47" fmla="*/ 3305 h 3328"/>
              <a:gd name="T48" fmla="*/ 1571 w 3331"/>
              <a:gd name="T49" fmla="*/ 3328 h 3328"/>
              <a:gd name="T50" fmla="*/ 1440 w 3331"/>
              <a:gd name="T51" fmla="*/ 3322 h 3328"/>
              <a:gd name="T52" fmla="*/ 1169 w 3331"/>
              <a:gd name="T53" fmla="*/ 3276 h 3328"/>
              <a:gd name="T54" fmla="*/ 912 w 3331"/>
              <a:gd name="T55" fmla="*/ 3182 h 3328"/>
              <a:gd name="T56" fmla="*/ 674 w 3331"/>
              <a:gd name="T57" fmla="*/ 3046 h 3328"/>
              <a:gd name="T58" fmla="*/ 460 w 3331"/>
              <a:gd name="T59" fmla="*/ 2866 h 3328"/>
              <a:gd name="T60" fmla="*/ 281 w 3331"/>
              <a:gd name="T61" fmla="*/ 2653 h 3328"/>
              <a:gd name="T62" fmla="*/ 145 w 3331"/>
              <a:gd name="T63" fmla="*/ 2415 h 3328"/>
              <a:gd name="T64" fmla="*/ 51 w 3331"/>
              <a:gd name="T65" fmla="*/ 2158 h 3328"/>
              <a:gd name="T66" fmla="*/ 4 w 3331"/>
              <a:gd name="T67" fmla="*/ 1887 h 3328"/>
              <a:gd name="T68" fmla="*/ 5 w 3331"/>
              <a:gd name="T69" fmla="*/ 1613 h 3328"/>
              <a:gd name="T70" fmla="*/ 52 w 3331"/>
              <a:gd name="T71" fmla="*/ 1349 h 3328"/>
              <a:gd name="T72" fmla="*/ 142 w 3331"/>
              <a:gd name="T73" fmla="*/ 1100 h 3328"/>
              <a:gd name="T74" fmla="*/ 274 w 3331"/>
              <a:gd name="T75" fmla="*/ 868 h 3328"/>
              <a:gd name="T76" fmla="*/ 446 w 3331"/>
              <a:gd name="T77" fmla="*/ 659 h 3328"/>
              <a:gd name="T78" fmla="*/ 651 w 3331"/>
              <a:gd name="T79" fmla="*/ 482 h 3328"/>
              <a:gd name="T80" fmla="*/ 880 w 3331"/>
              <a:gd name="T81" fmla="*/ 344 h 3328"/>
              <a:gd name="T82" fmla="*/ 1128 w 3331"/>
              <a:gd name="T83" fmla="*/ 249 h 3328"/>
              <a:gd name="T84" fmla="*/ 1389 w 3331"/>
              <a:gd name="T85" fmla="*/ 196 h 3328"/>
              <a:gd name="T86" fmla="*/ 1943 w 3331"/>
              <a:gd name="T87" fmla="*/ 0 h 3328"/>
              <a:gd name="T88" fmla="*/ 2222 w 3331"/>
              <a:gd name="T89" fmla="*/ 29 h 3328"/>
              <a:gd name="T90" fmla="*/ 2482 w 3331"/>
              <a:gd name="T91" fmla="*/ 109 h 3328"/>
              <a:gd name="T92" fmla="*/ 2718 w 3331"/>
              <a:gd name="T93" fmla="*/ 237 h 3328"/>
              <a:gd name="T94" fmla="*/ 2923 w 3331"/>
              <a:gd name="T95" fmla="*/ 407 h 3328"/>
              <a:gd name="T96" fmla="*/ 3094 w 3331"/>
              <a:gd name="T97" fmla="*/ 613 h 3328"/>
              <a:gd name="T98" fmla="*/ 3222 w 3331"/>
              <a:gd name="T99" fmla="*/ 848 h 3328"/>
              <a:gd name="T100" fmla="*/ 3302 w 3331"/>
              <a:gd name="T101" fmla="*/ 1109 h 3328"/>
              <a:gd name="T102" fmla="*/ 3331 w 3331"/>
              <a:gd name="T103" fmla="*/ 1388 h 3328"/>
              <a:gd name="T104" fmla="*/ 3310 w 3331"/>
              <a:gd name="T105" fmla="*/ 1449 h 3328"/>
              <a:gd name="T106" fmla="*/ 3256 w 3331"/>
              <a:gd name="T107" fmla="*/ 1484 h 3328"/>
              <a:gd name="T108" fmla="*/ 1920 w 3331"/>
              <a:gd name="T109" fmla="*/ 1484 h 3328"/>
              <a:gd name="T110" fmla="*/ 1866 w 3331"/>
              <a:gd name="T111" fmla="*/ 1449 h 3328"/>
              <a:gd name="T112" fmla="*/ 1844 w 3331"/>
              <a:gd name="T113" fmla="*/ 1388 h 3328"/>
              <a:gd name="T114" fmla="*/ 1854 w 3331"/>
              <a:gd name="T115" fmla="*/ 55 h 3328"/>
              <a:gd name="T116" fmla="*/ 1899 w 3331"/>
              <a:gd name="T117" fmla="*/ 10 h 3328"/>
              <a:gd name="T118" fmla="*/ 1943 w 3331"/>
              <a:gd name="T119" fmla="*/ 0 h 3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331" h="3328">
                <a:moveTo>
                  <a:pt x="2040" y="201"/>
                </a:moveTo>
                <a:lnTo>
                  <a:pt x="2040" y="1290"/>
                </a:lnTo>
                <a:lnTo>
                  <a:pt x="3130" y="1290"/>
                </a:lnTo>
                <a:lnTo>
                  <a:pt x="3120" y="1204"/>
                </a:lnTo>
                <a:lnTo>
                  <a:pt x="3104" y="1120"/>
                </a:lnTo>
                <a:lnTo>
                  <a:pt x="3082" y="1039"/>
                </a:lnTo>
                <a:lnTo>
                  <a:pt x="3055" y="959"/>
                </a:lnTo>
                <a:lnTo>
                  <a:pt x="3021" y="882"/>
                </a:lnTo>
                <a:lnTo>
                  <a:pt x="2984" y="809"/>
                </a:lnTo>
                <a:lnTo>
                  <a:pt x="2941" y="737"/>
                </a:lnTo>
                <a:lnTo>
                  <a:pt x="2893" y="670"/>
                </a:lnTo>
                <a:lnTo>
                  <a:pt x="2841" y="606"/>
                </a:lnTo>
                <a:lnTo>
                  <a:pt x="2785" y="546"/>
                </a:lnTo>
                <a:lnTo>
                  <a:pt x="2725" y="490"/>
                </a:lnTo>
                <a:lnTo>
                  <a:pt x="2661" y="438"/>
                </a:lnTo>
                <a:lnTo>
                  <a:pt x="2593" y="390"/>
                </a:lnTo>
                <a:lnTo>
                  <a:pt x="2522" y="347"/>
                </a:lnTo>
                <a:lnTo>
                  <a:pt x="2449" y="310"/>
                </a:lnTo>
                <a:lnTo>
                  <a:pt x="2371" y="276"/>
                </a:lnTo>
                <a:lnTo>
                  <a:pt x="2292" y="249"/>
                </a:lnTo>
                <a:lnTo>
                  <a:pt x="2210" y="227"/>
                </a:lnTo>
                <a:lnTo>
                  <a:pt x="2127" y="211"/>
                </a:lnTo>
                <a:lnTo>
                  <a:pt x="2040" y="201"/>
                </a:lnTo>
                <a:close/>
                <a:moveTo>
                  <a:pt x="1571" y="185"/>
                </a:moveTo>
                <a:lnTo>
                  <a:pt x="1593" y="189"/>
                </a:lnTo>
                <a:lnTo>
                  <a:pt x="1614" y="196"/>
                </a:lnTo>
                <a:lnTo>
                  <a:pt x="1632" y="207"/>
                </a:lnTo>
                <a:lnTo>
                  <a:pt x="1647" y="222"/>
                </a:lnTo>
                <a:lnTo>
                  <a:pt x="1658" y="240"/>
                </a:lnTo>
                <a:lnTo>
                  <a:pt x="1666" y="261"/>
                </a:lnTo>
                <a:lnTo>
                  <a:pt x="1669" y="284"/>
                </a:lnTo>
                <a:lnTo>
                  <a:pt x="1669" y="1555"/>
                </a:lnTo>
                <a:lnTo>
                  <a:pt x="1672" y="1578"/>
                </a:lnTo>
                <a:lnTo>
                  <a:pt x="1680" y="1600"/>
                </a:lnTo>
                <a:lnTo>
                  <a:pt x="1692" y="1619"/>
                </a:lnTo>
                <a:lnTo>
                  <a:pt x="1708" y="1635"/>
                </a:lnTo>
                <a:lnTo>
                  <a:pt x="1728" y="1648"/>
                </a:lnTo>
                <a:lnTo>
                  <a:pt x="1749" y="1656"/>
                </a:lnTo>
                <a:lnTo>
                  <a:pt x="1773" y="1659"/>
                </a:lnTo>
                <a:lnTo>
                  <a:pt x="3044" y="1659"/>
                </a:lnTo>
                <a:lnTo>
                  <a:pt x="3067" y="1661"/>
                </a:lnTo>
                <a:lnTo>
                  <a:pt x="3087" y="1669"/>
                </a:lnTo>
                <a:lnTo>
                  <a:pt x="3106" y="1680"/>
                </a:lnTo>
                <a:lnTo>
                  <a:pt x="3121" y="1695"/>
                </a:lnTo>
                <a:lnTo>
                  <a:pt x="3132" y="1714"/>
                </a:lnTo>
                <a:lnTo>
                  <a:pt x="3139" y="1734"/>
                </a:lnTo>
                <a:lnTo>
                  <a:pt x="3142" y="1757"/>
                </a:lnTo>
                <a:lnTo>
                  <a:pt x="3139" y="1846"/>
                </a:lnTo>
                <a:lnTo>
                  <a:pt x="3132" y="1935"/>
                </a:lnTo>
                <a:lnTo>
                  <a:pt x="3120" y="2022"/>
                </a:lnTo>
                <a:lnTo>
                  <a:pt x="3103" y="2109"/>
                </a:lnTo>
                <a:lnTo>
                  <a:pt x="3081" y="2193"/>
                </a:lnTo>
                <a:lnTo>
                  <a:pt x="3055" y="2277"/>
                </a:lnTo>
                <a:lnTo>
                  <a:pt x="3023" y="2358"/>
                </a:lnTo>
                <a:lnTo>
                  <a:pt x="2988" y="2438"/>
                </a:lnTo>
                <a:lnTo>
                  <a:pt x="2948" y="2515"/>
                </a:lnTo>
                <a:lnTo>
                  <a:pt x="2903" y="2590"/>
                </a:lnTo>
                <a:lnTo>
                  <a:pt x="2854" y="2664"/>
                </a:lnTo>
                <a:lnTo>
                  <a:pt x="2801" y="2734"/>
                </a:lnTo>
                <a:lnTo>
                  <a:pt x="2743" y="2802"/>
                </a:lnTo>
                <a:lnTo>
                  <a:pt x="2682" y="2867"/>
                </a:lnTo>
                <a:lnTo>
                  <a:pt x="2617" y="2928"/>
                </a:lnTo>
                <a:lnTo>
                  <a:pt x="2549" y="2986"/>
                </a:lnTo>
                <a:lnTo>
                  <a:pt x="2478" y="3039"/>
                </a:lnTo>
                <a:lnTo>
                  <a:pt x="2405" y="3088"/>
                </a:lnTo>
                <a:lnTo>
                  <a:pt x="2330" y="3133"/>
                </a:lnTo>
                <a:lnTo>
                  <a:pt x="2252" y="3173"/>
                </a:lnTo>
                <a:lnTo>
                  <a:pt x="2173" y="3208"/>
                </a:lnTo>
                <a:lnTo>
                  <a:pt x="2091" y="3240"/>
                </a:lnTo>
                <a:lnTo>
                  <a:pt x="2008" y="3266"/>
                </a:lnTo>
                <a:lnTo>
                  <a:pt x="1922" y="3288"/>
                </a:lnTo>
                <a:lnTo>
                  <a:pt x="1837" y="3305"/>
                </a:lnTo>
                <a:lnTo>
                  <a:pt x="1749" y="3317"/>
                </a:lnTo>
                <a:lnTo>
                  <a:pt x="1660" y="3325"/>
                </a:lnTo>
                <a:lnTo>
                  <a:pt x="1571" y="3328"/>
                </a:lnTo>
                <a:lnTo>
                  <a:pt x="1571" y="3328"/>
                </a:lnTo>
                <a:lnTo>
                  <a:pt x="1533" y="3328"/>
                </a:lnTo>
                <a:lnTo>
                  <a:pt x="1440" y="3322"/>
                </a:lnTo>
                <a:lnTo>
                  <a:pt x="1349" y="3312"/>
                </a:lnTo>
                <a:lnTo>
                  <a:pt x="1258" y="3296"/>
                </a:lnTo>
                <a:lnTo>
                  <a:pt x="1169" y="3276"/>
                </a:lnTo>
                <a:lnTo>
                  <a:pt x="1082" y="3249"/>
                </a:lnTo>
                <a:lnTo>
                  <a:pt x="995" y="3219"/>
                </a:lnTo>
                <a:lnTo>
                  <a:pt x="912" y="3182"/>
                </a:lnTo>
                <a:lnTo>
                  <a:pt x="830" y="3141"/>
                </a:lnTo>
                <a:lnTo>
                  <a:pt x="751" y="3095"/>
                </a:lnTo>
                <a:lnTo>
                  <a:pt x="674" y="3046"/>
                </a:lnTo>
                <a:lnTo>
                  <a:pt x="600" y="2990"/>
                </a:lnTo>
                <a:lnTo>
                  <a:pt x="529" y="2930"/>
                </a:lnTo>
                <a:lnTo>
                  <a:pt x="460" y="2866"/>
                </a:lnTo>
                <a:lnTo>
                  <a:pt x="396" y="2798"/>
                </a:lnTo>
                <a:lnTo>
                  <a:pt x="337" y="2727"/>
                </a:lnTo>
                <a:lnTo>
                  <a:pt x="281" y="2653"/>
                </a:lnTo>
                <a:lnTo>
                  <a:pt x="231" y="2576"/>
                </a:lnTo>
                <a:lnTo>
                  <a:pt x="185" y="2497"/>
                </a:lnTo>
                <a:lnTo>
                  <a:pt x="145" y="2415"/>
                </a:lnTo>
                <a:lnTo>
                  <a:pt x="108" y="2332"/>
                </a:lnTo>
                <a:lnTo>
                  <a:pt x="77" y="2245"/>
                </a:lnTo>
                <a:lnTo>
                  <a:pt x="51" y="2158"/>
                </a:lnTo>
                <a:lnTo>
                  <a:pt x="31" y="2069"/>
                </a:lnTo>
                <a:lnTo>
                  <a:pt x="14" y="1978"/>
                </a:lnTo>
                <a:lnTo>
                  <a:pt x="4" y="1887"/>
                </a:lnTo>
                <a:lnTo>
                  <a:pt x="0" y="1794"/>
                </a:lnTo>
                <a:lnTo>
                  <a:pt x="0" y="1704"/>
                </a:lnTo>
                <a:lnTo>
                  <a:pt x="5" y="1613"/>
                </a:lnTo>
                <a:lnTo>
                  <a:pt x="16" y="1524"/>
                </a:lnTo>
                <a:lnTo>
                  <a:pt x="32" y="1436"/>
                </a:lnTo>
                <a:lnTo>
                  <a:pt x="52" y="1349"/>
                </a:lnTo>
                <a:lnTo>
                  <a:pt x="77" y="1265"/>
                </a:lnTo>
                <a:lnTo>
                  <a:pt x="107" y="1181"/>
                </a:lnTo>
                <a:lnTo>
                  <a:pt x="142" y="1100"/>
                </a:lnTo>
                <a:lnTo>
                  <a:pt x="181" y="1020"/>
                </a:lnTo>
                <a:lnTo>
                  <a:pt x="225" y="943"/>
                </a:lnTo>
                <a:lnTo>
                  <a:pt x="274" y="868"/>
                </a:lnTo>
                <a:lnTo>
                  <a:pt x="327" y="795"/>
                </a:lnTo>
                <a:lnTo>
                  <a:pt x="384" y="726"/>
                </a:lnTo>
                <a:lnTo>
                  <a:pt x="446" y="659"/>
                </a:lnTo>
                <a:lnTo>
                  <a:pt x="511" y="596"/>
                </a:lnTo>
                <a:lnTo>
                  <a:pt x="580" y="537"/>
                </a:lnTo>
                <a:lnTo>
                  <a:pt x="651" y="482"/>
                </a:lnTo>
                <a:lnTo>
                  <a:pt x="725" y="432"/>
                </a:lnTo>
                <a:lnTo>
                  <a:pt x="801" y="386"/>
                </a:lnTo>
                <a:lnTo>
                  <a:pt x="880" y="344"/>
                </a:lnTo>
                <a:lnTo>
                  <a:pt x="961" y="308"/>
                </a:lnTo>
                <a:lnTo>
                  <a:pt x="1043" y="276"/>
                </a:lnTo>
                <a:lnTo>
                  <a:pt x="1128" y="249"/>
                </a:lnTo>
                <a:lnTo>
                  <a:pt x="1213" y="226"/>
                </a:lnTo>
                <a:lnTo>
                  <a:pt x="1301" y="209"/>
                </a:lnTo>
                <a:lnTo>
                  <a:pt x="1389" y="196"/>
                </a:lnTo>
                <a:lnTo>
                  <a:pt x="1480" y="189"/>
                </a:lnTo>
                <a:lnTo>
                  <a:pt x="1571" y="185"/>
                </a:lnTo>
                <a:close/>
                <a:moveTo>
                  <a:pt x="1943" y="0"/>
                </a:moveTo>
                <a:lnTo>
                  <a:pt x="2037" y="3"/>
                </a:lnTo>
                <a:lnTo>
                  <a:pt x="2130" y="13"/>
                </a:lnTo>
                <a:lnTo>
                  <a:pt x="2222" y="29"/>
                </a:lnTo>
                <a:lnTo>
                  <a:pt x="2311" y="50"/>
                </a:lnTo>
                <a:lnTo>
                  <a:pt x="2398" y="77"/>
                </a:lnTo>
                <a:lnTo>
                  <a:pt x="2482" y="109"/>
                </a:lnTo>
                <a:lnTo>
                  <a:pt x="2564" y="147"/>
                </a:lnTo>
                <a:lnTo>
                  <a:pt x="2642" y="190"/>
                </a:lnTo>
                <a:lnTo>
                  <a:pt x="2718" y="237"/>
                </a:lnTo>
                <a:lnTo>
                  <a:pt x="2790" y="289"/>
                </a:lnTo>
                <a:lnTo>
                  <a:pt x="2858" y="346"/>
                </a:lnTo>
                <a:lnTo>
                  <a:pt x="2923" y="407"/>
                </a:lnTo>
                <a:lnTo>
                  <a:pt x="2985" y="472"/>
                </a:lnTo>
                <a:lnTo>
                  <a:pt x="3041" y="541"/>
                </a:lnTo>
                <a:lnTo>
                  <a:pt x="3094" y="613"/>
                </a:lnTo>
                <a:lnTo>
                  <a:pt x="3140" y="688"/>
                </a:lnTo>
                <a:lnTo>
                  <a:pt x="3183" y="767"/>
                </a:lnTo>
                <a:lnTo>
                  <a:pt x="3222" y="848"/>
                </a:lnTo>
                <a:lnTo>
                  <a:pt x="3253" y="933"/>
                </a:lnTo>
                <a:lnTo>
                  <a:pt x="3281" y="1019"/>
                </a:lnTo>
                <a:lnTo>
                  <a:pt x="3302" y="1109"/>
                </a:lnTo>
                <a:lnTo>
                  <a:pt x="3318" y="1200"/>
                </a:lnTo>
                <a:lnTo>
                  <a:pt x="3328" y="1293"/>
                </a:lnTo>
                <a:lnTo>
                  <a:pt x="3331" y="1388"/>
                </a:lnTo>
                <a:lnTo>
                  <a:pt x="3328" y="1410"/>
                </a:lnTo>
                <a:lnTo>
                  <a:pt x="3321" y="1431"/>
                </a:lnTo>
                <a:lnTo>
                  <a:pt x="3310" y="1449"/>
                </a:lnTo>
                <a:lnTo>
                  <a:pt x="3294" y="1464"/>
                </a:lnTo>
                <a:lnTo>
                  <a:pt x="3276" y="1477"/>
                </a:lnTo>
                <a:lnTo>
                  <a:pt x="3256" y="1484"/>
                </a:lnTo>
                <a:lnTo>
                  <a:pt x="3232" y="1486"/>
                </a:lnTo>
                <a:lnTo>
                  <a:pt x="1943" y="1486"/>
                </a:lnTo>
                <a:lnTo>
                  <a:pt x="1920" y="1484"/>
                </a:lnTo>
                <a:lnTo>
                  <a:pt x="1899" y="1477"/>
                </a:lnTo>
                <a:lnTo>
                  <a:pt x="1881" y="1464"/>
                </a:lnTo>
                <a:lnTo>
                  <a:pt x="1866" y="1449"/>
                </a:lnTo>
                <a:lnTo>
                  <a:pt x="1854" y="1431"/>
                </a:lnTo>
                <a:lnTo>
                  <a:pt x="1847" y="1410"/>
                </a:lnTo>
                <a:lnTo>
                  <a:pt x="1844" y="1388"/>
                </a:lnTo>
                <a:lnTo>
                  <a:pt x="1844" y="98"/>
                </a:lnTo>
                <a:lnTo>
                  <a:pt x="1847" y="75"/>
                </a:lnTo>
                <a:lnTo>
                  <a:pt x="1854" y="55"/>
                </a:lnTo>
                <a:lnTo>
                  <a:pt x="1866" y="37"/>
                </a:lnTo>
                <a:lnTo>
                  <a:pt x="1881" y="22"/>
                </a:lnTo>
                <a:lnTo>
                  <a:pt x="1899" y="10"/>
                </a:lnTo>
                <a:lnTo>
                  <a:pt x="1920" y="3"/>
                </a:lnTo>
                <a:lnTo>
                  <a:pt x="1943" y="0"/>
                </a:lnTo>
                <a:lnTo>
                  <a:pt x="1943" y="0"/>
                </a:lnTo>
                <a:close/>
              </a:path>
            </a:pathLst>
          </a:custGeom>
          <a:solidFill>
            <a:sysClr val="window" lastClr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566" tIns="60781" rIns="121566" bIns="60781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3742" eaLnBrk="1" fontAlgn="base" latinLnBrk="0" hangingPunct="1">
              <a:lnSpc>
                <a:spcPct val="90000"/>
              </a:lnSpc>
              <a:spcBef>
                <a:spcPct val="35000"/>
              </a:spcBef>
              <a:spcAft>
                <a:spcPct val="15000"/>
              </a:spcAft>
              <a:buClrTx/>
              <a:buSzPct val="65000"/>
              <a:buFontTx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Freeform 31"/>
          <p:cNvSpPr>
            <a:spLocks noEditPoints="1"/>
          </p:cNvSpPr>
          <p:nvPr/>
        </p:nvSpPr>
        <p:spPr bwMode="auto">
          <a:xfrm>
            <a:off x="4031208" y="2172697"/>
            <a:ext cx="473319" cy="506376"/>
          </a:xfrm>
          <a:custGeom>
            <a:avLst/>
            <a:gdLst>
              <a:gd name="T0" fmla="*/ 1088 w 2514"/>
              <a:gd name="T1" fmla="*/ 1130 h 3392"/>
              <a:gd name="T2" fmla="*/ 1129 w 2514"/>
              <a:gd name="T3" fmla="*/ 1142 h 3392"/>
              <a:gd name="T4" fmla="*/ 1158 w 2514"/>
              <a:gd name="T5" fmla="*/ 1171 h 3392"/>
              <a:gd name="T6" fmla="*/ 1170 w 2514"/>
              <a:gd name="T7" fmla="*/ 1213 h 3392"/>
              <a:gd name="T8" fmla="*/ 1496 w 2514"/>
              <a:gd name="T9" fmla="*/ 2448 h 3392"/>
              <a:gd name="T10" fmla="*/ 1533 w 2514"/>
              <a:gd name="T11" fmla="*/ 2458 h 3392"/>
              <a:gd name="T12" fmla="*/ 1561 w 2514"/>
              <a:gd name="T13" fmla="*/ 2481 h 3392"/>
              <a:gd name="T14" fmla="*/ 1576 w 2514"/>
              <a:gd name="T15" fmla="*/ 2516 h 3392"/>
              <a:gd name="T16" fmla="*/ 1574 w 2514"/>
              <a:gd name="T17" fmla="*/ 2552 h 3392"/>
              <a:gd name="T18" fmla="*/ 1556 w 2514"/>
              <a:gd name="T19" fmla="*/ 2586 h 3392"/>
              <a:gd name="T20" fmla="*/ 836 w 2514"/>
              <a:gd name="T21" fmla="*/ 3378 h 3392"/>
              <a:gd name="T22" fmla="*/ 806 w 2514"/>
              <a:gd name="T23" fmla="*/ 3391 h 3392"/>
              <a:gd name="T24" fmla="*/ 772 w 2514"/>
              <a:gd name="T25" fmla="*/ 3391 h 3392"/>
              <a:gd name="T26" fmla="*/ 741 w 2514"/>
              <a:gd name="T27" fmla="*/ 3378 h 3392"/>
              <a:gd name="T28" fmla="*/ 21 w 2514"/>
              <a:gd name="T29" fmla="*/ 2586 h 3392"/>
              <a:gd name="T30" fmla="*/ 3 w 2514"/>
              <a:gd name="T31" fmla="*/ 2552 h 3392"/>
              <a:gd name="T32" fmla="*/ 1 w 2514"/>
              <a:gd name="T33" fmla="*/ 2516 h 3392"/>
              <a:gd name="T34" fmla="*/ 17 w 2514"/>
              <a:gd name="T35" fmla="*/ 2481 h 3392"/>
              <a:gd name="T36" fmla="*/ 46 w 2514"/>
              <a:gd name="T37" fmla="*/ 2458 h 3392"/>
              <a:gd name="T38" fmla="*/ 82 w 2514"/>
              <a:gd name="T39" fmla="*/ 2448 h 3392"/>
              <a:gd name="T40" fmla="*/ 407 w 2514"/>
              <a:gd name="T41" fmla="*/ 1213 h 3392"/>
              <a:gd name="T42" fmla="*/ 419 w 2514"/>
              <a:gd name="T43" fmla="*/ 1171 h 3392"/>
              <a:gd name="T44" fmla="*/ 448 w 2514"/>
              <a:gd name="T45" fmla="*/ 1142 h 3392"/>
              <a:gd name="T46" fmla="*/ 489 w 2514"/>
              <a:gd name="T47" fmla="*/ 1130 h 3392"/>
              <a:gd name="T48" fmla="*/ 1203 w 2514"/>
              <a:gd name="T49" fmla="*/ 780 h 3392"/>
              <a:gd name="T50" fmla="*/ 1448 w 2514"/>
              <a:gd name="T51" fmla="*/ 783 h 3392"/>
              <a:gd name="T52" fmla="*/ 1484 w 2514"/>
              <a:gd name="T53" fmla="*/ 804 h 3392"/>
              <a:gd name="T54" fmla="*/ 1505 w 2514"/>
              <a:gd name="T55" fmla="*/ 840 h 3392"/>
              <a:gd name="T56" fmla="*/ 1508 w 2514"/>
              <a:gd name="T57" fmla="*/ 2098 h 3392"/>
              <a:gd name="T58" fmla="*/ 1944 w 2514"/>
              <a:gd name="T59" fmla="*/ 861 h 3392"/>
              <a:gd name="T60" fmla="*/ 1954 w 2514"/>
              <a:gd name="T61" fmla="*/ 821 h 3392"/>
              <a:gd name="T62" fmla="*/ 1983 w 2514"/>
              <a:gd name="T63" fmla="*/ 792 h 3392"/>
              <a:gd name="T64" fmla="*/ 2025 w 2514"/>
              <a:gd name="T65" fmla="*/ 780 h 3392"/>
              <a:gd name="T66" fmla="*/ 1726 w 2514"/>
              <a:gd name="T67" fmla="*/ 203 h 3392"/>
              <a:gd name="T68" fmla="*/ 1726 w 2514"/>
              <a:gd name="T69" fmla="*/ 0 h 3392"/>
              <a:gd name="T70" fmla="*/ 1759 w 2514"/>
              <a:gd name="T71" fmla="*/ 7 h 3392"/>
              <a:gd name="T72" fmla="*/ 1786 w 2514"/>
              <a:gd name="T73" fmla="*/ 27 h 3392"/>
              <a:gd name="T74" fmla="*/ 2504 w 2514"/>
              <a:gd name="T75" fmla="*/ 823 h 3392"/>
              <a:gd name="T76" fmla="*/ 2514 w 2514"/>
              <a:gd name="T77" fmla="*/ 858 h 3392"/>
              <a:gd name="T78" fmla="*/ 2507 w 2514"/>
              <a:gd name="T79" fmla="*/ 895 h 3392"/>
              <a:gd name="T80" fmla="*/ 2485 w 2514"/>
              <a:gd name="T81" fmla="*/ 925 h 3392"/>
              <a:gd name="T82" fmla="*/ 2452 w 2514"/>
              <a:gd name="T83" fmla="*/ 941 h 3392"/>
              <a:gd name="T84" fmla="*/ 2107 w 2514"/>
              <a:gd name="T85" fmla="*/ 943 h 3392"/>
              <a:gd name="T86" fmla="*/ 2104 w 2514"/>
              <a:gd name="T87" fmla="*/ 2202 h 3392"/>
              <a:gd name="T88" fmla="*/ 2083 w 2514"/>
              <a:gd name="T89" fmla="*/ 2237 h 3392"/>
              <a:gd name="T90" fmla="*/ 2047 w 2514"/>
              <a:gd name="T91" fmla="*/ 2258 h 3392"/>
              <a:gd name="T92" fmla="*/ 1427 w 2514"/>
              <a:gd name="T93" fmla="*/ 2261 h 3392"/>
              <a:gd name="T94" fmla="*/ 1385 w 2514"/>
              <a:gd name="T95" fmla="*/ 2251 h 3392"/>
              <a:gd name="T96" fmla="*/ 1356 w 2514"/>
              <a:gd name="T97" fmla="*/ 2221 h 3392"/>
              <a:gd name="T98" fmla="*/ 1344 w 2514"/>
              <a:gd name="T99" fmla="*/ 2180 h 3392"/>
              <a:gd name="T100" fmla="*/ 1019 w 2514"/>
              <a:gd name="T101" fmla="*/ 943 h 3392"/>
              <a:gd name="T102" fmla="*/ 983 w 2514"/>
              <a:gd name="T103" fmla="*/ 935 h 3392"/>
              <a:gd name="T104" fmla="*/ 954 w 2514"/>
              <a:gd name="T105" fmla="*/ 911 h 3392"/>
              <a:gd name="T106" fmla="*/ 938 w 2514"/>
              <a:gd name="T107" fmla="*/ 877 h 3392"/>
              <a:gd name="T108" fmla="*/ 940 w 2514"/>
              <a:gd name="T109" fmla="*/ 839 h 3392"/>
              <a:gd name="T110" fmla="*/ 958 w 2514"/>
              <a:gd name="T111" fmla="*/ 807 h 3392"/>
              <a:gd name="T112" fmla="*/ 1678 w 2514"/>
              <a:gd name="T113" fmla="*/ 15 h 3392"/>
              <a:gd name="T114" fmla="*/ 1709 w 2514"/>
              <a:gd name="T115" fmla="*/ 2 h 3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514" h="3392">
                <a:moveTo>
                  <a:pt x="489" y="1130"/>
                </a:moveTo>
                <a:lnTo>
                  <a:pt x="1088" y="1130"/>
                </a:lnTo>
                <a:lnTo>
                  <a:pt x="1110" y="1134"/>
                </a:lnTo>
                <a:lnTo>
                  <a:pt x="1129" y="1142"/>
                </a:lnTo>
                <a:lnTo>
                  <a:pt x="1146" y="1154"/>
                </a:lnTo>
                <a:lnTo>
                  <a:pt x="1158" y="1171"/>
                </a:lnTo>
                <a:lnTo>
                  <a:pt x="1167" y="1191"/>
                </a:lnTo>
                <a:lnTo>
                  <a:pt x="1170" y="1213"/>
                </a:lnTo>
                <a:lnTo>
                  <a:pt x="1170" y="2448"/>
                </a:lnTo>
                <a:lnTo>
                  <a:pt x="1496" y="2448"/>
                </a:lnTo>
                <a:lnTo>
                  <a:pt x="1515" y="2452"/>
                </a:lnTo>
                <a:lnTo>
                  <a:pt x="1533" y="2458"/>
                </a:lnTo>
                <a:lnTo>
                  <a:pt x="1548" y="2467"/>
                </a:lnTo>
                <a:lnTo>
                  <a:pt x="1561" y="2481"/>
                </a:lnTo>
                <a:lnTo>
                  <a:pt x="1570" y="2497"/>
                </a:lnTo>
                <a:lnTo>
                  <a:pt x="1576" y="2516"/>
                </a:lnTo>
                <a:lnTo>
                  <a:pt x="1577" y="2535"/>
                </a:lnTo>
                <a:lnTo>
                  <a:pt x="1574" y="2552"/>
                </a:lnTo>
                <a:lnTo>
                  <a:pt x="1567" y="2570"/>
                </a:lnTo>
                <a:lnTo>
                  <a:pt x="1556" y="2586"/>
                </a:lnTo>
                <a:lnTo>
                  <a:pt x="849" y="3366"/>
                </a:lnTo>
                <a:lnTo>
                  <a:pt x="836" y="3378"/>
                </a:lnTo>
                <a:lnTo>
                  <a:pt x="822" y="3386"/>
                </a:lnTo>
                <a:lnTo>
                  <a:pt x="806" y="3391"/>
                </a:lnTo>
                <a:lnTo>
                  <a:pt x="789" y="3392"/>
                </a:lnTo>
                <a:lnTo>
                  <a:pt x="772" y="3391"/>
                </a:lnTo>
                <a:lnTo>
                  <a:pt x="755" y="3386"/>
                </a:lnTo>
                <a:lnTo>
                  <a:pt x="741" y="3378"/>
                </a:lnTo>
                <a:lnTo>
                  <a:pt x="728" y="3366"/>
                </a:lnTo>
                <a:lnTo>
                  <a:pt x="21" y="2586"/>
                </a:lnTo>
                <a:lnTo>
                  <a:pt x="10" y="2570"/>
                </a:lnTo>
                <a:lnTo>
                  <a:pt x="3" y="2552"/>
                </a:lnTo>
                <a:lnTo>
                  <a:pt x="0" y="2535"/>
                </a:lnTo>
                <a:lnTo>
                  <a:pt x="1" y="2516"/>
                </a:lnTo>
                <a:lnTo>
                  <a:pt x="7" y="2497"/>
                </a:lnTo>
                <a:lnTo>
                  <a:pt x="17" y="2481"/>
                </a:lnTo>
                <a:lnTo>
                  <a:pt x="30" y="2467"/>
                </a:lnTo>
                <a:lnTo>
                  <a:pt x="46" y="2458"/>
                </a:lnTo>
                <a:lnTo>
                  <a:pt x="63" y="2452"/>
                </a:lnTo>
                <a:lnTo>
                  <a:pt x="82" y="2448"/>
                </a:lnTo>
                <a:lnTo>
                  <a:pt x="407" y="2448"/>
                </a:lnTo>
                <a:lnTo>
                  <a:pt x="407" y="1213"/>
                </a:lnTo>
                <a:lnTo>
                  <a:pt x="410" y="1191"/>
                </a:lnTo>
                <a:lnTo>
                  <a:pt x="419" y="1171"/>
                </a:lnTo>
                <a:lnTo>
                  <a:pt x="431" y="1154"/>
                </a:lnTo>
                <a:lnTo>
                  <a:pt x="448" y="1142"/>
                </a:lnTo>
                <a:lnTo>
                  <a:pt x="468" y="1134"/>
                </a:lnTo>
                <a:lnTo>
                  <a:pt x="489" y="1130"/>
                </a:lnTo>
                <a:close/>
                <a:moveTo>
                  <a:pt x="1726" y="203"/>
                </a:moveTo>
                <a:lnTo>
                  <a:pt x="1203" y="780"/>
                </a:lnTo>
                <a:lnTo>
                  <a:pt x="1427" y="780"/>
                </a:lnTo>
                <a:lnTo>
                  <a:pt x="1448" y="783"/>
                </a:lnTo>
                <a:lnTo>
                  <a:pt x="1468" y="792"/>
                </a:lnTo>
                <a:lnTo>
                  <a:pt x="1484" y="804"/>
                </a:lnTo>
                <a:lnTo>
                  <a:pt x="1497" y="821"/>
                </a:lnTo>
                <a:lnTo>
                  <a:pt x="1505" y="840"/>
                </a:lnTo>
                <a:lnTo>
                  <a:pt x="1508" y="861"/>
                </a:lnTo>
                <a:lnTo>
                  <a:pt x="1508" y="2098"/>
                </a:lnTo>
                <a:lnTo>
                  <a:pt x="1944" y="2098"/>
                </a:lnTo>
                <a:lnTo>
                  <a:pt x="1944" y="861"/>
                </a:lnTo>
                <a:lnTo>
                  <a:pt x="1946" y="840"/>
                </a:lnTo>
                <a:lnTo>
                  <a:pt x="1954" y="821"/>
                </a:lnTo>
                <a:lnTo>
                  <a:pt x="1968" y="804"/>
                </a:lnTo>
                <a:lnTo>
                  <a:pt x="1983" y="792"/>
                </a:lnTo>
                <a:lnTo>
                  <a:pt x="2003" y="783"/>
                </a:lnTo>
                <a:lnTo>
                  <a:pt x="2025" y="780"/>
                </a:lnTo>
                <a:lnTo>
                  <a:pt x="2248" y="780"/>
                </a:lnTo>
                <a:lnTo>
                  <a:pt x="1726" y="203"/>
                </a:lnTo>
                <a:close/>
                <a:moveTo>
                  <a:pt x="1726" y="0"/>
                </a:moveTo>
                <a:lnTo>
                  <a:pt x="1726" y="0"/>
                </a:lnTo>
                <a:lnTo>
                  <a:pt x="1742" y="2"/>
                </a:lnTo>
                <a:lnTo>
                  <a:pt x="1759" y="7"/>
                </a:lnTo>
                <a:lnTo>
                  <a:pt x="1774" y="15"/>
                </a:lnTo>
                <a:lnTo>
                  <a:pt x="1786" y="27"/>
                </a:lnTo>
                <a:lnTo>
                  <a:pt x="2494" y="807"/>
                </a:lnTo>
                <a:lnTo>
                  <a:pt x="2504" y="823"/>
                </a:lnTo>
                <a:lnTo>
                  <a:pt x="2511" y="839"/>
                </a:lnTo>
                <a:lnTo>
                  <a:pt x="2514" y="858"/>
                </a:lnTo>
                <a:lnTo>
                  <a:pt x="2513" y="877"/>
                </a:lnTo>
                <a:lnTo>
                  <a:pt x="2507" y="895"/>
                </a:lnTo>
                <a:lnTo>
                  <a:pt x="2498" y="911"/>
                </a:lnTo>
                <a:lnTo>
                  <a:pt x="2485" y="925"/>
                </a:lnTo>
                <a:lnTo>
                  <a:pt x="2470" y="935"/>
                </a:lnTo>
                <a:lnTo>
                  <a:pt x="2452" y="941"/>
                </a:lnTo>
                <a:lnTo>
                  <a:pt x="2432" y="943"/>
                </a:lnTo>
                <a:lnTo>
                  <a:pt x="2107" y="943"/>
                </a:lnTo>
                <a:lnTo>
                  <a:pt x="2107" y="2180"/>
                </a:lnTo>
                <a:lnTo>
                  <a:pt x="2104" y="2202"/>
                </a:lnTo>
                <a:lnTo>
                  <a:pt x="2096" y="2221"/>
                </a:lnTo>
                <a:lnTo>
                  <a:pt x="2083" y="2237"/>
                </a:lnTo>
                <a:lnTo>
                  <a:pt x="2067" y="2251"/>
                </a:lnTo>
                <a:lnTo>
                  <a:pt x="2047" y="2258"/>
                </a:lnTo>
                <a:lnTo>
                  <a:pt x="2025" y="2261"/>
                </a:lnTo>
                <a:lnTo>
                  <a:pt x="1427" y="2261"/>
                </a:lnTo>
                <a:lnTo>
                  <a:pt x="1405" y="2258"/>
                </a:lnTo>
                <a:lnTo>
                  <a:pt x="1385" y="2251"/>
                </a:lnTo>
                <a:lnTo>
                  <a:pt x="1368" y="2237"/>
                </a:lnTo>
                <a:lnTo>
                  <a:pt x="1356" y="2221"/>
                </a:lnTo>
                <a:lnTo>
                  <a:pt x="1348" y="2202"/>
                </a:lnTo>
                <a:lnTo>
                  <a:pt x="1344" y="2180"/>
                </a:lnTo>
                <a:lnTo>
                  <a:pt x="1344" y="943"/>
                </a:lnTo>
                <a:lnTo>
                  <a:pt x="1019" y="943"/>
                </a:lnTo>
                <a:lnTo>
                  <a:pt x="999" y="941"/>
                </a:lnTo>
                <a:lnTo>
                  <a:pt x="983" y="935"/>
                </a:lnTo>
                <a:lnTo>
                  <a:pt x="967" y="925"/>
                </a:lnTo>
                <a:lnTo>
                  <a:pt x="954" y="911"/>
                </a:lnTo>
                <a:lnTo>
                  <a:pt x="944" y="895"/>
                </a:lnTo>
                <a:lnTo>
                  <a:pt x="938" y="877"/>
                </a:lnTo>
                <a:lnTo>
                  <a:pt x="937" y="858"/>
                </a:lnTo>
                <a:lnTo>
                  <a:pt x="940" y="839"/>
                </a:lnTo>
                <a:lnTo>
                  <a:pt x="948" y="823"/>
                </a:lnTo>
                <a:lnTo>
                  <a:pt x="958" y="807"/>
                </a:lnTo>
                <a:lnTo>
                  <a:pt x="1666" y="27"/>
                </a:lnTo>
                <a:lnTo>
                  <a:pt x="1678" y="15"/>
                </a:lnTo>
                <a:lnTo>
                  <a:pt x="1693" y="7"/>
                </a:lnTo>
                <a:lnTo>
                  <a:pt x="1709" y="2"/>
                </a:lnTo>
                <a:lnTo>
                  <a:pt x="1726" y="0"/>
                </a:lnTo>
                <a:close/>
              </a:path>
            </a:pathLst>
          </a:custGeom>
          <a:solidFill>
            <a:sysClr val="window" lastClr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566" tIns="60781" rIns="121566" bIns="60781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3742" eaLnBrk="1" fontAlgn="base" latinLnBrk="0" hangingPunct="1">
              <a:lnSpc>
                <a:spcPct val="90000"/>
              </a:lnSpc>
              <a:spcBef>
                <a:spcPct val="35000"/>
              </a:spcBef>
              <a:spcAft>
                <a:spcPct val="15000"/>
              </a:spcAft>
              <a:buClrTx/>
              <a:buSzPct val="65000"/>
              <a:buFontTx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Freeform 36"/>
          <p:cNvSpPr>
            <a:spLocks noEditPoints="1"/>
          </p:cNvSpPr>
          <p:nvPr/>
        </p:nvSpPr>
        <p:spPr bwMode="auto">
          <a:xfrm>
            <a:off x="2143741" y="4123374"/>
            <a:ext cx="487446" cy="408247"/>
          </a:xfrm>
          <a:custGeom>
            <a:avLst/>
            <a:gdLst>
              <a:gd name="T0" fmla="*/ 1436 w 3383"/>
              <a:gd name="T1" fmla="*/ 1675 h 2815"/>
              <a:gd name="T2" fmla="*/ 1474 w 3383"/>
              <a:gd name="T3" fmla="*/ 1783 h 2815"/>
              <a:gd name="T4" fmla="*/ 1394 w 3383"/>
              <a:gd name="T5" fmla="*/ 1864 h 2815"/>
              <a:gd name="T6" fmla="*/ 1160 w 3383"/>
              <a:gd name="T7" fmla="*/ 1273 h 2815"/>
              <a:gd name="T8" fmla="*/ 1048 w 3383"/>
              <a:gd name="T9" fmla="*/ 1464 h 2815"/>
              <a:gd name="T10" fmla="*/ 1010 w 3383"/>
              <a:gd name="T11" fmla="*/ 1356 h 2815"/>
              <a:gd name="T12" fmla="*/ 1090 w 3383"/>
              <a:gd name="T13" fmla="*/ 1276 h 2815"/>
              <a:gd name="T14" fmla="*/ 1184 w 3383"/>
              <a:gd name="T15" fmla="*/ 1023 h 2815"/>
              <a:gd name="T16" fmla="*/ 1115 w 3383"/>
              <a:gd name="T17" fmla="*/ 1109 h 2815"/>
              <a:gd name="T18" fmla="*/ 937 w 3383"/>
              <a:gd name="T19" fmla="*/ 1176 h 2815"/>
              <a:gd name="T20" fmla="*/ 846 w 3383"/>
              <a:gd name="T21" fmla="*/ 1340 h 2815"/>
              <a:gd name="T22" fmla="*/ 888 w 3383"/>
              <a:gd name="T23" fmla="*/ 1528 h 2815"/>
              <a:gd name="T24" fmla="*/ 1037 w 3383"/>
              <a:gd name="T25" fmla="*/ 1640 h 2815"/>
              <a:gd name="T26" fmla="*/ 926 w 3383"/>
              <a:gd name="T27" fmla="*/ 1867 h 2815"/>
              <a:gd name="T28" fmla="*/ 846 w 3383"/>
              <a:gd name="T29" fmla="*/ 1926 h 2815"/>
              <a:gd name="T30" fmla="*/ 884 w 3383"/>
              <a:gd name="T31" fmla="*/ 2019 h 2815"/>
              <a:gd name="T32" fmla="*/ 1163 w 3383"/>
              <a:gd name="T33" fmla="*/ 2100 h 2815"/>
              <a:gd name="T34" fmla="*/ 1242 w 3383"/>
              <a:gd name="T35" fmla="*/ 2161 h 2815"/>
              <a:gd name="T36" fmla="*/ 1321 w 3383"/>
              <a:gd name="T37" fmla="*/ 2100 h 2815"/>
              <a:gd name="T38" fmla="*/ 1447 w 3383"/>
              <a:gd name="T39" fmla="*/ 2019 h 2815"/>
              <a:gd name="T40" fmla="*/ 1596 w 3383"/>
              <a:gd name="T41" fmla="*/ 1907 h 2815"/>
              <a:gd name="T42" fmla="*/ 1637 w 3383"/>
              <a:gd name="T43" fmla="*/ 1719 h 2815"/>
              <a:gd name="T44" fmla="*/ 1547 w 3383"/>
              <a:gd name="T45" fmla="*/ 1554 h 2815"/>
              <a:gd name="T46" fmla="*/ 1369 w 3383"/>
              <a:gd name="T47" fmla="*/ 1487 h 2815"/>
              <a:gd name="T48" fmla="*/ 1599 w 3383"/>
              <a:gd name="T49" fmla="*/ 1261 h 2815"/>
              <a:gd name="T50" fmla="*/ 1637 w 3383"/>
              <a:gd name="T51" fmla="*/ 1169 h 2815"/>
              <a:gd name="T52" fmla="*/ 1558 w 3383"/>
              <a:gd name="T53" fmla="*/ 1109 h 2815"/>
              <a:gd name="T54" fmla="*/ 1300 w 3383"/>
              <a:gd name="T55" fmla="*/ 1023 h 2815"/>
              <a:gd name="T56" fmla="*/ 2073 w 3383"/>
              <a:gd name="T57" fmla="*/ 814 h 2815"/>
              <a:gd name="T58" fmla="*/ 2308 w 3383"/>
              <a:gd name="T59" fmla="*/ 887 h 2815"/>
              <a:gd name="T60" fmla="*/ 2456 w 3383"/>
              <a:gd name="T61" fmla="*/ 1076 h 2815"/>
              <a:gd name="T62" fmla="*/ 2482 w 3383"/>
              <a:gd name="T63" fmla="*/ 1984 h 2815"/>
              <a:gd name="T64" fmla="*/ 2414 w 3383"/>
              <a:gd name="T65" fmla="*/ 2167 h 2815"/>
              <a:gd name="T66" fmla="*/ 2277 w 3383"/>
              <a:gd name="T67" fmla="*/ 2294 h 2815"/>
              <a:gd name="T68" fmla="*/ 2073 w 3383"/>
              <a:gd name="T69" fmla="*/ 2349 h 2815"/>
              <a:gd name="T70" fmla="*/ 389 w 3383"/>
              <a:gd name="T71" fmla="*/ 2348 h 2815"/>
              <a:gd name="T72" fmla="*/ 238 w 3383"/>
              <a:gd name="T73" fmla="*/ 2311 h 2815"/>
              <a:gd name="T74" fmla="*/ 97 w 3383"/>
              <a:gd name="T75" fmla="*/ 2203 h 2815"/>
              <a:gd name="T76" fmla="*/ 3 w 3383"/>
              <a:gd name="T77" fmla="*/ 1987 h 2815"/>
              <a:gd name="T78" fmla="*/ 18 w 3383"/>
              <a:gd name="T79" fmla="*/ 1103 h 2815"/>
              <a:gd name="T80" fmla="*/ 64 w 3383"/>
              <a:gd name="T81" fmla="*/ 1005 h 2815"/>
              <a:gd name="T82" fmla="*/ 191 w 3383"/>
              <a:gd name="T83" fmla="*/ 878 h 2815"/>
              <a:gd name="T84" fmla="*/ 348 w 3383"/>
              <a:gd name="T85" fmla="*/ 818 h 2815"/>
              <a:gd name="T86" fmla="*/ 2963 w 3383"/>
              <a:gd name="T87" fmla="*/ 3 h 2815"/>
              <a:gd name="T88" fmla="*/ 3205 w 3383"/>
              <a:gd name="T89" fmla="*/ 105 h 2815"/>
              <a:gd name="T90" fmla="*/ 3355 w 3383"/>
              <a:gd name="T91" fmla="*/ 316 h 2815"/>
              <a:gd name="T92" fmla="*/ 3380 w 3383"/>
              <a:gd name="T93" fmla="*/ 1214 h 2815"/>
              <a:gd name="T94" fmla="*/ 3278 w 3383"/>
              <a:gd name="T95" fmla="*/ 1456 h 2815"/>
              <a:gd name="T96" fmla="*/ 3067 w 3383"/>
              <a:gd name="T97" fmla="*/ 1607 h 2815"/>
              <a:gd name="T98" fmla="*/ 2647 w 3383"/>
              <a:gd name="T99" fmla="*/ 1225 h 2815"/>
              <a:gd name="T100" fmla="*/ 2577 w 3383"/>
              <a:gd name="T101" fmla="*/ 951 h 2815"/>
              <a:gd name="T102" fmla="*/ 2394 w 3383"/>
              <a:gd name="T103" fmla="*/ 748 h 2815"/>
              <a:gd name="T104" fmla="*/ 2132 w 3383"/>
              <a:gd name="T105" fmla="*/ 654 h 2815"/>
              <a:gd name="T106" fmla="*/ 853 w 3383"/>
              <a:gd name="T107" fmla="*/ 367 h 2815"/>
              <a:gd name="T108" fmla="*/ 979 w 3383"/>
              <a:gd name="T109" fmla="*/ 140 h 2815"/>
              <a:gd name="T110" fmla="*/ 1206 w 3383"/>
              <a:gd name="T111" fmla="*/ 12 h 2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383" h="2815">
                <a:moveTo>
                  <a:pt x="1324" y="1651"/>
                </a:moveTo>
                <a:lnTo>
                  <a:pt x="1369" y="1651"/>
                </a:lnTo>
                <a:lnTo>
                  <a:pt x="1394" y="1654"/>
                </a:lnTo>
                <a:lnTo>
                  <a:pt x="1417" y="1662"/>
                </a:lnTo>
                <a:lnTo>
                  <a:pt x="1436" y="1675"/>
                </a:lnTo>
                <a:lnTo>
                  <a:pt x="1454" y="1692"/>
                </a:lnTo>
                <a:lnTo>
                  <a:pt x="1466" y="1712"/>
                </a:lnTo>
                <a:lnTo>
                  <a:pt x="1474" y="1734"/>
                </a:lnTo>
                <a:lnTo>
                  <a:pt x="1477" y="1759"/>
                </a:lnTo>
                <a:lnTo>
                  <a:pt x="1474" y="1783"/>
                </a:lnTo>
                <a:lnTo>
                  <a:pt x="1466" y="1806"/>
                </a:lnTo>
                <a:lnTo>
                  <a:pt x="1454" y="1826"/>
                </a:lnTo>
                <a:lnTo>
                  <a:pt x="1436" y="1843"/>
                </a:lnTo>
                <a:lnTo>
                  <a:pt x="1417" y="1855"/>
                </a:lnTo>
                <a:lnTo>
                  <a:pt x="1394" y="1864"/>
                </a:lnTo>
                <a:lnTo>
                  <a:pt x="1369" y="1867"/>
                </a:lnTo>
                <a:lnTo>
                  <a:pt x="1324" y="1867"/>
                </a:lnTo>
                <a:lnTo>
                  <a:pt x="1324" y="1651"/>
                </a:lnTo>
                <a:close/>
                <a:moveTo>
                  <a:pt x="1115" y="1273"/>
                </a:moveTo>
                <a:lnTo>
                  <a:pt x="1160" y="1273"/>
                </a:lnTo>
                <a:lnTo>
                  <a:pt x="1160" y="1487"/>
                </a:lnTo>
                <a:lnTo>
                  <a:pt x="1115" y="1487"/>
                </a:lnTo>
                <a:lnTo>
                  <a:pt x="1090" y="1485"/>
                </a:lnTo>
                <a:lnTo>
                  <a:pt x="1067" y="1477"/>
                </a:lnTo>
                <a:lnTo>
                  <a:pt x="1048" y="1464"/>
                </a:lnTo>
                <a:lnTo>
                  <a:pt x="1030" y="1447"/>
                </a:lnTo>
                <a:lnTo>
                  <a:pt x="1018" y="1428"/>
                </a:lnTo>
                <a:lnTo>
                  <a:pt x="1010" y="1405"/>
                </a:lnTo>
                <a:lnTo>
                  <a:pt x="1007" y="1381"/>
                </a:lnTo>
                <a:lnTo>
                  <a:pt x="1010" y="1356"/>
                </a:lnTo>
                <a:lnTo>
                  <a:pt x="1018" y="1333"/>
                </a:lnTo>
                <a:lnTo>
                  <a:pt x="1030" y="1313"/>
                </a:lnTo>
                <a:lnTo>
                  <a:pt x="1048" y="1296"/>
                </a:lnTo>
                <a:lnTo>
                  <a:pt x="1067" y="1284"/>
                </a:lnTo>
                <a:lnTo>
                  <a:pt x="1090" y="1276"/>
                </a:lnTo>
                <a:lnTo>
                  <a:pt x="1115" y="1273"/>
                </a:lnTo>
                <a:close/>
                <a:moveTo>
                  <a:pt x="1242" y="999"/>
                </a:moveTo>
                <a:lnTo>
                  <a:pt x="1220" y="1002"/>
                </a:lnTo>
                <a:lnTo>
                  <a:pt x="1201" y="1011"/>
                </a:lnTo>
                <a:lnTo>
                  <a:pt x="1184" y="1023"/>
                </a:lnTo>
                <a:lnTo>
                  <a:pt x="1171" y="1039"/>
                </a:lnTo>
                <a:lnTo>
                  <a:pt x="1163" y="1059"/>
                </a:lnTo>
                <a:lnTo>
                  <a:pt x="1160" y="1080"/>
                </a:lnTo>
                <a:lnTo>
                  <a:pt x="1160" y="1109"/>
                </a:lnTo>
                <a:lnTo>
                  <a:pt x="1115" y="1109"/>
                </a:lnTo>
                <a:lnTo>
                  <a:pt x="1075" y="1112"/>
                </a:lnTo>
                <a:lnTo>
                  <a:pt x="1037" y="1120"/>
                </a:lnTo>
                <a:lnTo>
                  <a:pt x="1001" y="1135"/>
                </a:lnTo>
                <a:lnTo>
                  <a:pt x="968" y="1153"/>
                </a:lnTo>
                <a:lnTo>
                  <a:pt x="937" y="1176"/>
                </a:lnTo>
                <a:lnTo>
                  <a:pt x="910" y="1203"/>
                </a:lnTo>
                <a:lnTo>
                  <a:pt x="888" y="1233"/>
                </a:lnTo>
                <a:lnTo>
                  <a:pt x="869" y="1266"/>
                </a:lnTo>
                <a:lnTo>
                  <a:pt x="856" y="1302"/>
                </a:lnTo>
                <a:lnTo>
                  <a:pt x="846" y="1340"/>
                </a:lnTo>
                <a:lnTo>
                  <a:pt x="843" y="1381"/>
                </a:lnTo>
                <a:lnTo>
                  <a:pt x="846" y="1421"/>
                </a:lnTo>
                <a:lnTo>
                  <a:pt x="856" y="1459"/>
                </a:lnTo>
                <a:lnTo>
                  <a:pt x="869" y="1495"/>
                </a:lnTo>
                <a:lnTo>
                  <a:pt x="888" y="1528"/>
                </a:lnTo>
                <a:lnTo>
                  <a:pt x="910" y="1558"/>
                </a:lnTo>
                <a:lnTo>
                  <a:pt x="937" y="1585"/>
                </a:lnTo>
                <a:lnTo>
                  <a:pt x="968" y="1608"/>
                </a:lnTo>
                <a:lnTo>
                  <a:pt x="1001" y="1626"/>
                </a:lnTo>
                <a:lnTo>
                  <a:pt x="1037" y="1640"/>
                </a:lnTo>
                <a:lnTo>
                  <a:pt x="1075" y="1649"/>
                </a:lnTo>
                <a:lnTo>
                  <a:pt x="1115" y="1651"/>
                </a:lnTo>
                <a:lnTo>
                  <a:pt x="1160" y="1651"/>
                </a:lnTo>
                <a:lnTo>
                  <a:pt x="1160" y="1867"/>
                </a:lnTo>
                <a:lnTo>
                  <a:pt x="926" y="1867"/>
                </a:lnTo>
                <a:lnTo>
                  <a:pt x="904" y="1870"/>
                </a:lnTo>
                <a:lnTo>
                  <a:pt x="884" y="1878"/>
                </a:lnTo>
                <a:lnTo>
                  <a:pt x="868" y="1890"/>
                </a:lnTo>
                <a:lnTo>
                  <a:pt x="855" y="1907"/>
                </a:lnTo>
                <a:lnTo>
                  <a:pt x="846" y="1926"/>
                </a:lnTo>
                <a:lnTo>
                  <a:pt x="843" y="1948"/>
                </a:lnTo>
                <a:lnTo>
                  <a:pt x="846" y="1970"/>
                </a:lnTo>
                <a:lnTo>
                  <a:pt x="855" y="1989"/>
                </a:lnTo>
                <a:lnTo>
                  <a:pt x="868" y="2007"/>
                </a:lnTo>
                <a:lnTo>
                  <a:pt x="884" y="2019"/>
                </a:lnTo>
                <a:lnTo>
                  <a:pt x="904" y="2027"/>
                </a:lnTo>
                <a:lnTo>
                  <a:pt x="926" y="2030"/>
                </a:lnTo>
                <a:lnTo>
                  <a:pt x="1160" y="2030"/>
                </a:lnTo>
                <a:lnTo>
                  <a:pt x="1160" y="2078"/>
                </a:lnTo>
                <a:lnTo>
                  <a:pt x="1163" y="2100"/>
                </a:lnTo>
                <a:lnTo>
                  <a:pt x="1171" y="2120"/>
                </a:lnTo>
                <a:lnTo>
                  <a:pt x="1184" y="2137"/>
                </a:lnTo>
                <a:lnTo>
                  <a:pt x="1201" y="2149"/>
                </a:lnTo>
                <a:lnTo>
                  <a:pt x="1220" y="2158"/>
                </a:lnTo>
                <a:lnTo>
                  <a:pt x="1242" y="2161"/>
                </a:lnTo>
                <a:lnTo>
                  <a:pt x="1264" y="2158"/>
                </a:lnTo>
                <a:lnTo>
                  <a:pt x="1283" y="2149"/>
                </a:lnTo>
                <a:lnTo>
                  <a:pt x="1300" y="2137"/>
                </a:lnTo>
                <a:lnTo>
                  <a:pt x="1313" y="2120"/>
                </a:lnTo>
                <a:lnTo>
                  <a:pt x="1321" y="2100"/>
                </a:lnTo>
                <a:lnTo>
                  <a:pt x="1324" y="2078"/>
                </a:lnTo>
                <a:lnTo>
                  <a:pt x="1324" y="2030"/>
                </a:lnTo>
                <a:lnTo>
                  <a:pt x="1369" y="2030"/>
                </a:lnTo>
                <a:lnTo>
                  <a:pt x="1409" y="2027"/>
                </a:lnTo>
                <a:lnTo>
                  <a:pt x="1447" y="2019"/>
                </a:lnTo>
                <a:lnTo>
                  <a:pt x="1483" y="2004"/>
                </a:lnTo>
                <a:lnTo>
                  <a:pt x="1516" y="1986"/>
                </a:lnTo>
                <a:lnTo>
                  <a:pt x="1547" y="1963"/>
                </a:lnTo>
                <a:lnTo>
                  <a:pt x="1574" y="1937"/>
                </a:lnTo>
                <a:lnTo>
                  <a:pt x="1596" y="1907"/>
                </a:lnTo>
                <a:lnTo>
                  <a:pt x="1615" y="1873"/>
                </a:lnTo>
                <a:lnTo>
                  <a:pt x="1628" y="1837"/>
                </a:lnTo>
                <a:lnTo>
                  <a:pt x="1637" y="1799"/>
                </a:lnTo>
                <a:lnTo>
                  <a:pt x="1641" y="1759"/>
                </a:lnTo>
                <a:lnTo>
                  <a:pt x="1637" y="1719"/>
                </a:lnTo>
                <a:lnTo>
                  <a:pt x="1628" y="1681"/>
                </a:lnTo>
                <a:lnTo>
                  <a:pt x="1615" y="1645"/>
                </a:lnTo>
                <a:lnTo>
                  <a:pt x="1596" y="1612"/>
                </a:lnTo>
                <a:lnTo>
                  <a:pt x="1574" y="1581"/>
                </a:lnTo>
                <a:lnTo>
                  <a:pt x="1547" y="1554"/>
                </a:lnTo>
                <a:lnTo>
                  <a:pt x="1516" y="1532"/>
                </a:lnTo>
                <a:lnTo>
                  <a:pt x="1483" y="1513"/>
                </a:lnTo>
                <a:lnTo>
                  <a:pt x="1447" y="1500"/>
                </a:lnTo>
                <a:lnTo>
                  <a:pt x="1409" y="1491"/>
                </a:lnTo>
                <a:lnTo>
                  <a:pt x="1369" y="1487"/>
                </a:lnTo>
                <a:lnTo>
                  <a:pt x="1324" y="1487"/>
                </a:lnTo>
                <a:lnTo>
                  <a:pt x="1324" y="1273"/>
                </a:lnTo>
                <a:lnTo>
                  <a:pt x="1558" y="1273"/>
                </a:lnTo>
                <a:lnTo>
                  <a:pt x="1580" y="1270"/>
                </a:lnTo>
                <a:lnTo>
                  <a:pt x="1599" y="1261"/>
                </a:lnTo>
                <a:lnTo>
                  <a:pt x="1616" y="1249"/>
                </a:lnTo>
                <a:lnTo>
                  <a:pt x="1629" y="1233"/>
                </a:lnTo>
                <a:lnTo>
                  <a:pt x="1637" y="1213"/>
                </a:lnTo>
                <a:lnTo>
                  <a:pt x="1641" y="1191"/>
                </a:lnTo>
                <a:lnTo>
                  <a:pt x="1637" y="1169"/>
                </a:lnTo>
                <a:lnTo>
                  <a:pt x="1629" y="1149"/>
                </a:lnTo>
                <a:lnTo>
                  <a:pt x="1616" y="1133"/>
                </a:lnTo>
                <a:lnTo>
                  <a:pt x="1599" y="1120"/>
                </a:lnTo>
                <a:lnTo>
                  <a:pt x="1580" y="1112"/>
                </a:lnTo>
                <a:lnTo>
                  <a:pt x="1558" y="1109"/>
                </a:lnTo>
                <a:lnTo>
                  <a:pt x="1324" y="1109"/>
                </a:lnTo>
                <a:lnTo>
                  <a:pt x="1324" y="1080"/>
                </a:lnTo>
                <a:lnTo>
                  <a:pt x="1321" y="1059"/>
                </a:lnTo>
                <a:lnTo>
                  <a:pt x="1313" y="1039"/>
                </a:lnTo>
                <a:lnTo>
                  <a:pt x="1300" y="1023"/>
                </a:lnTo>
                <a:lnTo>
                  <a:pt x="1283" y="1011"/>
                </a:lnTo>
                <a:lnTo>
                  <a:pt x="1264" y="1002"/>
                </a:lnTo>
                <a:lnTo>
                  <a:pt x="1242" y="999"/>
                </a:lnTo>
                <a:close/>
                <a:moveTo>
                  <a:pt x="411" y="814"/>
                </a:moveTo>
                <a:lnTo>
                  <a:pt x="2073" y="814"/>
                </a:lnTo>
                <a:lnTo>
                  <a:pt x="2124" y="817"/>
                </a:lnTo>
                <a:lnTo>
                  <a:pt x="2175" y="827"/>
                </a:lnTo>
                <a:lnTo>
                  <a:pt x="2222" y="842"/>
                </a:lnTo>
                <a:lnTo>
                  <a:pt x="2266" y="862"/>
                </a:lnTo>
                <a:lnTo>
                  <a:pt x="2308" y="887"/>
                </a:lnTo>
                <a:lnTo>
                  <a:pt x="2346" y="918"/>
                </a:lnTo>
                <a:lnTo>
                  <a:pt x="2380" y="952"/>
                </a:lnTo>
                <a:lnTo>
                  <a:pt x="2410" y="990"/>
                </a:lnTo>
                <a:lnTo>
                  <a:pt x="2436" y="1032"/>
                </a:lnTo>
                <a:lnTo>
                  <a:pt x="2456" y="1076"/>
                </a:lnTo>
                <a:lnTo>
                  <a:pt x="2472" y="1124"/>
                </a:lnTo>
                <a:lnTo>
                  <a:pt x="2481" y="1173"/>
                </a:lnTo>
                <a:lnTo>
                  <a:pt x="2484" y="1225"/>
                </a:lnTo>
                <a:lnTo>
                  <a:pt x="2484" y="1938"/>
                </a:lnTo>
                <a:lnTo>
                  <a:pt x="2482" y="1984"/>
                </a:lnTo>
                <a:lnTo>
                  <a:pt x="2474" y="2028"/>
                </a:lnTo>
                <a:lnTo>
                  <a:pt x="2461" y="2071"/>
                </a:lnTo>
                <a:lnTo>
                  <a:pt x="2445" y="2112"/>
                </a:lnTo>
                <a:lnTo>
                  <a:pt x="2424" y="2150"/>
                </a:lnTo>
                <a:lnTo>
                  <a:pt x="2414" y="2167"/>
                </a:lnTo>
                <a:lnTo>
                  <a:pt x="2390" y="2199"/>
                </a:lnTo>
                <a:lnTo>
                  <a:pt x="2364" y="2229"/>
                </a:lnTo>
                <a:lnTo>
                  <a:pt x="2334" y="2254"/>
                </a:lnTo>
                <a:lnTo>
                  <a:pt x="2303" y="2278"/>
                </a:lnTo>
                <a:lnTo>
                  <a:pt x="2277" y="2294"/>
                </a:lnTo>
                <a:lnTo>
                  <a:pt x="2251" y="2308"/>
                </a:lnTo>
                <a:lnTo>
                  <a:pt x="2210" y="2325"/>
                </a:lnTo>
                <a:lnTo>
                  <a:pt x="2165" y="2337"/>
                </a:lnTo>
                <a:lnTo>
                  <a:pt x="2120" y="2346"/>
                </a:lnTo>
                <a:lnTo>
                  <a:pt x="2073" y="2349"/>
                </a:lnTo>
                <a:lnTo>
                  <a:pt x="1951" y="2349"/>
                </a:lnTo>
                <a:lnTo>
                  <a:pt x="1415" y="2815"/>
                </a:lnTo>
                <a:lnTo>
                  <a:pt x="1413" y="2349"/>
                </a:lnTo>
                <a:lnTo>
                  <a:pt x="411" y="2349"/>
                </a:lnTo>
                <a:lnTo>
                  <a:pt x="389" y="2348"/>
                </a:lnTo>
                <a:lnTo>
                  <a:pt x="348" y="2344"/>
                </a:lnTo>
                <a:lnTo>
                  <a:pt x="328" y="2341"/>
                </a:lnTo>
                <a:lnTo>
                  <a:pt x="289" y="2330"/>
                </a:lnTo>
                <a:lnTo>
                  <a:pt x="269" y="2323"/>
                </a:lnTo>
                <a:lnTo>
                  <a:pt x="238" y="2311"/>
                </a:lnTo>
                <a:lnTo>
                  <a:pt x="210" y="2295"/>
                </a:lnTo>
                <a:lnTo>
                  <a:pt x="181" y="2278"/>
                </a:lnTo>
                <a:lnTo>
                  <a:pt x="165" y="2267"/>
                </a:lnTo>
                <a:lnTo>
                  <a:pt x="129" y="2237"/>
                </a:lnTo>
                <a:lnTo>
                  <a:pt x="97" y="2203"/>
                </a:lnTo>
                <a:lnTo>
                  <a:pt x="69" y="2165"/>
                </a:lnTo>
                <a:lnTo>
                  <a:pt x="45" y="2125"/>
                </a:lnTo>
                <a:lnTo>
                  <a:pt x="26" y="2082"/>
                </a:lnTo>
                <a:lnTo>
                  <a:pt x="11" y="2035"/>
                </a:lnTo>
                <a:lnTo>
                  <a:pt x="3" y="1987"/>
                </a:lnTo>
                <a:lnTo>
                  <a:pt x="0" y="1938"/>
                </a:lnTo>
                <a:lnTo>
                  <a:pt x="0" y="1225"/>
                </a:lnTo>
                <a:lnTo>
                  <a:pt x="2" y="1183"/>
                </a:lnTo>
                <a:lnTo>
                  <a:pt x="8" y="1142"/>
                </a:lnTo>
                <a:lnTo>
                  <a:pt x="18" y="1103"/>
                </a:lnTo>
                <a:lnTo>
                  <a:pt x="18" y="1102"/>
                </a:lnTo>
                <a:lnTo>
                  <a:pt x="32" y="1065"/>
                </a:lnTo>
                <a:lnTo>
                  <a:pt x="49" y="1030"/>
                </a:lnTo>
                <a:lnTo>
                  <a:pt x="52" y="1025"/>
                </a:lnTo>
                <a:lnTo>
                  <a:pt x="64" y="1005"/>
                </a:lnTo>
                <a:lnTo>
                  <a:pt x="78" y="984"/>
                </a:lnTo>
                <a:lnTo>
                  <a:pt x="104" y="952"/>
                </a:lnTo>
                <a:lnTo>
                  <a:pt x="134" y="922"/>
                </a:lnTo>
                <a:lnTo>
                  <a:pt x="165" y="895"/>
                </a:lnTo>
                <a:lnTo>
                  <a:pt x="191" y="878"/>
                </a:lnTo>
                <a:lnTo>
                  <a:pt x="229" y="856"/>
                </a:lnTo>
                <a:lnTo>
                  <a:pt x="269" y="839"/>
                </a:lnTo>
                <a:lnTo>
                  <a:pt x="289" y="833"/>
                </a:lnTo>
                <a:lnTo>
                  <a:pt x="328" y="822"/>
                </a:lnTo>
                <a:lnTo>
                  <a:pt x="348" y="818"/>
                </a:lnTo>
                <a:lnTo>
                  <a:pt x="389" y="814"/>
                </a:lnTo>
                <a:lnTo>
                  <a:pt x="411" y="814"/>
                </a:lnTo>
                <a:close/>
                <a:moveTo>
                  <a:pt x="1315" y="0"/>
                </a:moveTo>
                <a:lnTo>
                  <a:pt x="2907" y="0"/>
                </a:lnTo>
                <a:lnTo>
                  <a:pt x="2963" y="3"/>
                </a:lnTo>
                <a:lnTo>
                  <a:pt x="3016" y="12"/>
                </a:lnTo>
                <a:lnTo>
                  <a:pt x="3067" y="28"/>
                </a:lnTo>
                <a:lnTo>
                  <a:pt x="3117" y="48"/>
                </a:lnTo>
                <a:lnTo>
                  <a:pt x="3162" y="74"/>
                </a:lnTo>
                <a:lnTo>
                  <a:pt x="3205" y="105"/>
                </a:lnTo>
                <a:lnTo>
                  <a:pt x="3243" y="140"/>
                </a:lnTo>
                <a:lnTo>
                  <a:pt x="3278" y="179"/>
                </a:lnTo>
                <a:lnTo>
                  <a:pt x="3309" y="221"/>
                </a:lnTo>
                <a:lnTo>
                  <a:pt x="3335" y="267"/>
                </a:lnTo>
                <a:lnTo>
                  <a:pt x="3355" y="316"/>
                </a:lnTo>
                <a:lnTo>
                  <a:pt x="3370" y="367"/>
                </a:lnTo>
                <a:lnTo>
                  <a:pt x="3380" y="421"/>
                </a:lnTo>
                <a:lnTo>
                  <a:pt x="3383" y="476"/>
                </a:lnTo>
                <a:lnTo>
                  <a:pt x="3383" y="1159"/>
                </a:lnTo>
                <a:lnTo>
                  <a:pt x="3380" y="1214"/>
                </a:lnTo>
                <a:lnTo>
                  <a:pt x="3370" y="1267"/>
                </a:lnTo>
                <a:lnTo>
                  <a:pt x="3355" y="1319"/>
                </a:lnTo>
                <a:lnTo>
                  <a:pt x="3335" y="1367"/>
                </a:lnTo>
                <a:lnTo>
                  <a:pt x="3309" y="1413"/>
                </a:lnTo>
                <a:lnTo>
                  <a:pt x="3278" y="1456"/>
                </a:lnTo>
                <a:lnTo>
                  <a:pt x="3243" y="1495"/>
                </a:lnTo>
                <a:lnTo>
                  <a:pt x="3205" y="1530"/>
                </a:lnTo>
                <a:lnTo>
                  <a:pt x="3162" y="1559"/>
                </a:lnTo>
                <a:lnTo>
                  <a:pt x="3117" y="1585"/>
                </a:lnTo>
                <a:lnTo>
                  <a:pt x="3067" y="1607"/>
                </a:lnTo>
                <a:lnTo>
                  <a:pt x="3016" y="1621"/>
                </a:lnTo>
                <a:lnTo>
                  <a:pt x="2963" y="1630"/>
                </a:lnTo>
                <a:lnTo>
                  <a:pt x="2907" y="1634"/>
                </a:lnTo>
                <a:lnTo>
                  <a:pt x="2647" y="1634"/>
                </a:lnTo>
                <a:lnTo>
                  <a:pt x="2647" y="1225"/>
                </a:lnTo>
                <a:lnTo>
                  <a:pt x="2644" y="1167"/>
                </a:lnTo>
                <a:lnTo>
                  <a:pt x="2636" y="1109"/>
                </a:lnTo>
                <a:lnTo>
                  <a:pt x="2622" y="1055"/>
                </a:lnTo>
                <a:lnTo>
                  <a:pt x="2602" y="1001"/>
                </a:lnTo>
                <a:lnTo>
                  <a:pt x="2577" y="951"/>
                </a:lnTo>
                <a:lnTo>
                  <a:pt x="2549" y="904"/>
                </a:lnTo>
                <a:lnTo>
                  <a:pt x="2516" y="859"/>
                </a:lnTo>
                <a:lnTo>
                  <a:pt x="2479" y="819"/>
                </a:lnTo>
                <a:lnTo>
                  <a:pt x="2438" y="781"/>
                </a:lnTo>
                <a:lnTo>
                  <a:pt x="2394" y="748"/>
                </a:lnTo>
                <a:lnTo>
                  <a:pt x="2346" y="720"/>
                </a:lnTo>
                <a:lnTo>
                  <a:pt x="2297" y="696"/>
                </a:lnTo>
                <a:lnTo>
                  <a:pt x="2244" y="676"/>
                </a:lnTo>
                <a:lnTo>
                  <a:pt x="2189" y="662"/>
                </a:lnTo>
                <a:lnTo>
                  <a:pt x="2132" y="654"/>
                </a:lnTo>
                <a:lnTo>
                  <a:pt x="2073" y="651"/>
                </a:lnTo>
                <a:lnTo>
                  <a:pt x="839" y="651"/>
                </a:lnTo>
                <a:lnTo>
                  <a:pt x="839" y="476"/>
                </a:lnTo>
                <a:lnTo>
                  <a:pt x="843" y="421"/>
                </a:lnTo>
                <a:lnTo>
                  <a:pt x="853" y="367"/>
                </a:lnTo>
                <a:lnTo>
                  <a:pt x="867" y="316"/>
                </a:lnTo>
                <a:lnTo>
                  <a:pt x="889" y="267"/>
                </a:lnTo>
                <a:lnTo>
                  <a:pt x="914" y="221"/>
                </a:lnTo>
                <a:lnTo>
                  <a:pt x="944" y="179"/>
                </a:lnTo>
                <a:lnTo>
                  <a:pt x="979" y="140"/>
                </a:lnTo>
                <a:lnTo>
                  <a:pt x="1018" y="105"/>
                </a:lnTo>
                <a:lnTo>
                  <a:pt x="1060" y="74"/>
                </a:lnTo>
                <a:lnTo>
                  <a:pt x="1106" y="48"/>
                </a:lnTo>
                <a:lnTo>
                  <a:pt x="1155" y="28"/>
                </a:lnTo>
                <a:lnTo>
                  <a:pt x="1206" y="12"/>
                </a:lnTo>
                <a:lnTo>
                  <a:pt x="1259" y="3"/>
                </a:lnTo>
                <a:lnTo>
                  <a:pt x="1315" y="0"/>
                </a:lnTo>
                <a:close/>
              </a:path>
            </a:pathLst>
          </a:custGeom>
          <a:solidFill>
            <a:sysClr val="window" lastClr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566" tIns="60781" rIns="121566" bIns="60781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3742" eaLnBrk="1" fontAlgn="base" latinLnBrk="0" hangingPunct="1">
              <a:lnSpc>
                <a:spcPct val="90000"/>
              </a:lnSpc>
              <a:spcBef>
                <a:spcPct val="35000"/>
              </a:spcBef>
              <a:spcAft>
                <a:spcPct val="15000"/>
              </a:spcAft>
              <a:buClrTx/>
              <a:buSzPct val="65000"/>
              <a:buFontTx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0" name="Group 62"/>
          <p:cNvGrpSpPr/>
          <p:nvPr/>
        </p:nvGrpSpPr>
        <p:grpSpPr>
          <a:xfrm>
            <a:off x="4072927" y="3273979"/>
            <a:ext cx="431600" cy="553054"/>
            <a:chOff x="8183563" y="5767388"/>
            <a:chExt cx="493712" cy="573088"/>
          </a:xfrm>
          <a:solidFill>
            <a:sysClr val="window" lastClr="FFFFFF"/>
          </a:solidFill>
        </p:grpSpPr>
        <p:sp>
          <p:nvSpPr>
            <p:cNvPr id="41" name="Freeform 63"/>
            <p:cNvSpPr>
              <a:spLocks noEditPoints="1"/>
            </p:cNvSpPr>
            <p:nvPr/>
          </p:nvSpPr>
          <p:spPr bwMode="auto">
            <a:xfrm>
              <a:off x="8183563" y="5767388"/>
              <a:ext cx="493712" cy="573088"/>
            </a:xfrm>
            <a:custGeom>
              <a:avLst/>
              <a:gdLst>
                <a:gd name="T0" fmla="*/ 1296 w 3107"/>
                <a:gd name="T1" fmla="*/ 663 h 3607"/>
                <a:gd name="T2" fmla="*/ 986 w 3107"/>
                <a:gd name="T3" fmla="*/ 780 h 3607"/>
                <a:gd name="T4" fmla="*/ 724 w 3107"/>
                <a:gd name="T5" fmla="*/ 978 h 3607"/>
                <a:gd name="T6" fmla="*/ 527 w 3107"/>
                <a:gd name="T7" fmla="*/ 1238 h 3607"/>
                <a:gd name="T8" fmla="*/ 409 w 3107"/>
                <a:gd name="T9" fmla="*/ 1548 h 3607"/>
                <a:gd name="T10" fmla="*/ 384 w 3107"/>
                <a:gd name="T11" fmla="*/ 1890 h 3607"/>
                <a:gd name="T12" fmla="*/ 458 w 3107"/>
                <a:gd name="T13" fmla="*/ 2219 h 3607"/>
                <a:gd name="T14" fmla="*/ 617 w 3107"/>
                <a:gd name="T15" fmla="*/ 2507 h 3607"/>
                <a:gd name="T16" fmla="*/ 848 w 3107"/>
                <a:gd name="T17" fmla="*/ 2737 h 3607"/>
                <a:gd name="T18" fmla="*/ 1135 w 3107"/>
                <a:gd name="T19" fmla="*/ 2896 h 3607"/>
                <a:gd name="T20" fmla="*/ 1466 w 3107"/>
                <a:gd name="T21" fmla="*/ 2970 h 3607"/>
                <a:gd name="T22" fmla="*/ 1810 w 3107"/>
                <a:gd name="T23" fmla="*/ 2945 h 3607"/>
                <a:gd name="T24" fmla="*/ 2121 w 3107"/>
                <a:gd name="T25" fmla="*/ 2827 h 3607"/>
                <a:gd name="T26" fmla="*/ 2383 w 3107"/>
                <a:gd name="T27" fmla="*/ 2631 h 3607"/>
                <a:gd name="T28" fmla="*/ 2580 w 3107"/>
                <a:gd name="T29" fmla="*/ 2370 h 3607"/>
                <a:gd name="T30" fmla="*/ 2697 w 3107"/>
                <a:gd name="T31" fmla="*/ 2059 h 3607"/>
                <a:gd name="T32" fmla="*/ 2723 w 3107"/>
                <a:gd name="T33" fmla="*/ 1717 h 3607"/>
                <a:gd name="T34" fmla="*/ 2649 w 3107"/>
                <a:gd name="T35" fmla="*/ 1387 h 3607"/>
                <a:gd name="T36" fmla="*/ 2489 w 3107"/>
                <a:gd name="T37" fmla="*/ 1101 h 3607"/>
                <a:gd name="T38" fmla="*/ 2258 w 3107"/>
                <a:gd name="T39" fmla="*/ 870 h 3607"/>
                <a:gd name="T40" fmla="*/ 1971 w 3107"/>
                <a:gd name="T41" fmla="*/ 711 h 3607"/>
                <a:gd name="T42" fmla="*/ 1640 w 3107"/>
                <a:gd name="T43" fmla="*/ 638 h 3607"/>
                <a:gd name="T44" fmla="*/ 1579 w 3107"/>
                <a:gd name="T45" fmla="*/ 7 h 3607"/>
                <a:gd name="T46" fmla="*/ 1726 w 3107"/>
                <a:gd name="T47" fmla="*/ 105 h 3607"/>
                <a:gd name="T48" fmla="*/ 2124 w 3107"/>
                <a:gd name="T49" fmla="*/ 330 h 3607"/>
                <a:gd name="T50" fmla="*/ 2552 w 3107"/>
                <a:gd name="T51" fmla="*/ 491 h 3607"/>
                <a:gd name="T52" fmla="*/ 2936 w 3107"/>
                <a:gd name="T53" fmla="*/ 560 h 3607"/>
                <a:gd name="T54" fmla="*/ 3082 w 3107"/>
                <a:gd name="T55" fmla="*/ 588 h 3607"/>
                <a:gd name="T56" fmla="*/ 3107 w 3107"/>
                <a:gd name="T57" fmla="*/ 655 h 3607"/>
                <a:gd name="T58" fmla="*/ 3099 w 3107"/>
                <a:gd name="T59" fmla="*/ 2046 h 3607"/>
                <a:gd name="T60" fmla="*/ 3045 w 3107"/>
                <a:gd name="T61" fmla="*/ 2341 h 3607"/>
                <a:gd name="T62" fmla="*/ 2920 w 3107"/>
                <a:gd name="T63" fmla="*/ 2611 h 3607"/>
                <a:gd name="T64" fmla="*/ 2709 w 3107"/>
                <a:gd name="T65" fmla="*/ 2889 h 3607"/>
                <a:gd name="T66" fmla="*/ 2425 w 3107"/>
                <a:gd name="T67" fmla="*/ 3151 h 3607"/>
                <a:gd name="T68" fmla="*/ 2099 w 3107"/>
                <a:gd name="T69" fmla="*/ 3364 h 3607"/>
                <a:gd name="T70" fmla="*/ 1703 w 3107"/>
                <a:gd name="T71" fmla="*/ 3553 h 3607"/>
                <a:gd name="T72" fmla="*/ 1539 w 3107"/>
                <a:gd name="T73" fmla="*/ 3607 h 3607"/>
                <a:gd name="T74" fmla="*/ 1199 w 3107"/>
                <a:gd name="T75" fmla="*/ 3466 h 3607"/>
                <a:gd name="T76" fmla="*/ 801 w 3107"/>
                <a:gd name="T77" fmla="*/ 3234 h 3607"/>
                <a:gd name="T78" fmla="*/ 443 w 3107"/>
                <a:gd name="T79" fmla="*/ 2936 h 3607"/>
                <a:gd name="T80" fmla="*/ 236 w 3107"/>
                <a:gd name="T81" fmla="*/ 2688 h 3607"/>
                <a:gd name="T82" fmla="*/ 89 w 3107"/>
                <a:gd name="T83" fmla="*/ 2405 h 3607"/>
                <a:gd name="T84" fmla="*/ 14 w 3107"/>
                <a:gd name="T85" fmla="*/ 2092 h 3607"/>
                <a:gd name="T86" fmla="*/ 0 w 3107"/>
                <a:gd name="T87" fmla="*/ 1091 h 3607"/>
                <a:gd name="T88" fmla="*/ 9 w 3107"/>
                <a:gd name="T89" fmla="*/ 605 h 3607"/>
                <a:gd name="T90" fmla="*/ 66 w 3107"/>
                <a:gd name="T91" fmla="*/ 572 h 3607"/>
                <a:gd name="T92" fmla="*/ 440 w 3107"/>
                <a:gd name="T93" fmla="*/ 520 h 3607"/>
                <a:gd name="T94" fmla="*/ 874 w 3107"/>
                <a:gd name="T95" fmla="*/ 378 h 3607"/>
                <a:gd name="T96" fmla="*/ 1283 w 3107"/>
                <a:gd name="T97" fmla="*/ 166 h 3607"/>
                <a:gd name="T98" fmla="*/ 1516 w 3107"/>
                <a:gd name="T99" fmla="*/ 13 h 3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107" h="3607">
                  <a:moveTo>
                    <a:pt x="1553" y="634"/>
                  </a:moveTo>
                  <a:lnTo>
                    <a:pt x="1466" y="638"/>
                  </a:lnTo>
                  <a:lnTo>
                    <a:pt x="1381" y="646"/>
                  </a:lnTo>
                  <a:lnTo>
                    <a:pt x="1296" y="663"/>
                  </a:lnTo>
                  <a:lnTo>
                    <a:pt x="1214" y="684"/>
                  </a:lnTo>
                  <a:lnTo>
                    <a:pt x="1135" y="711"/>
                  </a:lnTo>
                  <a:lnTo>
                    <a:pt x="1059" y="743"/>
                  </a:lnTo>
                  <a:lnTo>
                    <a:pt x="986" y="780"/>
                  </a:lnTo>
                  <a:lnTo>
                    <a:pt x="915" y="823"/>
                  </a:lnTo>
                  <a:lnTo>
                    <a:pt x="848" y="870"/>
                  </a:lnTo>
                  <a:lnTo>
                    <a:pt x="784" y="922"/>
                  </a:lnTo>
                  <a:lnTo>
                    <a:pt x="724" y="978"/>
                  </a:lnTo>
                  <a:lnTo>
                    <a:pt x="669" y="1037"/>
                  </a:lnTo>
                  <a:lnTo>
                    <a:pt x="617" y="1101"/>
                  </a:lnTo>
                  <a:lnTo>
                    <a:pt x="570" y="1167"/>
                  </a:lnTo>
                  <a:lnTo>
                    <a:pt x="527" y="1238"/>
                  </a:lnTo>
                  <a:lnTo>
                    <a:pt x="489" y="1311"/>
                  </a:lnTo>
                  <a:lnTo>
                    <a:pt x="458" y="1388"/>
                  </a:lnTo>
                  <a:lnTo>
                    <a:pt x="430" y="1467"/>
                  </a:lnTo>
                  <a:lnTo>
                    <a:pt x="409" y="1548"/>
                  </a:lnTo>
                  <a:lnTo>
                    <a:pt x="393" y="1631"/>
                  </a:lnTo>
                  <a:lnTo>
                    <a:pt x="384" y="1717"/>
                  </a:lnTo>
                  <a:lnTo>
                    <a:pt x="381" y="1804"/>
                  </a:lnTo>
                  <a:lnTo>
                    <a:pt x="384" y="1890"/>
                  </a:lnTo>
                  <a:lnTo>
                    <a:pt x="393" y="1976"/>
                  </a:lnTo>
                  <a:lnTo>
                    <a:pt x="409" y="2059"/>
                  </a:lnTo>
                  <a:lnTo>
                    <a:pt x="430" y="2140"/>
                  </a:lnTo>
                  <a:lnTo>
                    <a:pt x="458" y="2219"/>
                  </a:lnTo>
                  <a:lnTo>
                    <a:pt x="489" y="2296"/>
                  </a:lnTo>
                  <a:lnTo>
                    <a:pt x="527" y="2370"/>
                  </a:lnTo>
                  <a:lnTo>
                    <a:pt x="570" y="2440"/>
                  </a:lnTo>
                  <a:lnTo>
                    <a:pt x="617" y="2507"/>
                  </a:lnTo>
                  <a:lnTo>
                    <a:pt x="669" y="2570"/>
                  </a:lnTo>
                  <a:lnTo>
                    <a:pt x="724" y="2630"/>
                  </a:lnTo>
                  <a:lnTo>
                    <a:pt x="784" y="2686"/>
                  </a:lnTo>
                  <a:lnTo>
                    <a:pt x="848" y="2737"/>
                  </a:lnTo>
                  <a:lnTo>
                    <a:pt x="915" y="2784"/>
                  </a:lnTo>
                  <a:lnTo>
                    <a:pt x="986" y="2827"/>
                  </a:lnTo>
                  <a:lnTo>
                    <a:pt x="1059" y="2864"/>
                  </a:lnTo>
                  <a:lnTo>
                    <a:pt x="1135" y="2896"/>
                  </a:lnTo>
                  <a:lnTo>
                    <a:pt x="1214" y="2924"/>
                  </a:lnTo>
                  <a:lnTo>
                    <a:pt x="1296" y="2945"/>
                  </a:lnTo>
                  <a:lnTo>
                    <a:pt x="1381" y="2961"/>
                  </a:lnTo>
                  <a:lnTo>
                    <a:pt x="1466" y="2970"/>
                  </a:lnTo>
                  <a:lnTo>
                    <a:pt x="1553" y="2973"/>
                  </a:lnTo>
                  <a:lnTo>
                    <a:pt x="1640" y="2970"/>
                  </a:lnTo>
                  <a:lnTo>
                    <a:pt x="1726" y="2961"/>
                  </a:lnTo>
                  <a:lnTo>
                    <a:pt x="1810" y="2945"/>
                  </a:lnTo>
                  <a:lnTo>
                    <a:pt x="1892" y="2924"/>
                  </a:lnTo>
                  <a:lnTo>
                    <a:pt x="1971" y="2896"/>
                  </a:lnTo>
                  <a:lnTo>
                    <a:pt x="2047" y="2864"/>
                  </a:lnTo>
                  <a:lnTo>
                    <a:pt x="2121" y="2827"/>
                  </a:lnTo>
                  <a:lnTo>
                    <a:pt x="2191" y="2784"/>
                  </a:lnTo>
                  <a:lnTo>
                    <a:pt x="2258" y="2737"/>
                  </a:lnTo>
                  <a:lnTo>
                    <a:pt x="2322" y="2686"/>
                  </a:lnTo>
                  <a:lnTo>
                    <a:pt x="2383" y="2631"/>
                  </a:lnTo>
                  <a:lnTo>
                    <a:pt x="2438" y="2570"/>
                  </a:lnTo>
                  <a:lnTo>
                    <a:pt x="2489" y="2507"/>
                  </a:lnTo>
                  <a:lnTo>
                    <a:pt x="2537" y="2440"/>
                  </a:lnTo>
                  <a:lnTo>
                    <a:pt x="2580" y="2370"/>
                  </a:lnTo>
                  <a:lnTo>
                    <a:pt x="2617" y="2296"/>
                  </a:lnTo>
                  <a:lnTo>
                    <a:pt x="2649" y="2221"/>
                  </a:lnTo>
                  <a:lnTo>
                    <a:pt x="2676" y="2142"/>
                  </a:lnTo>
                  <a:lnTo>
                    <a:pt x="2697" y="2059"/>
                  </a:lnTo>
                  <a:lnTo>
                    <a:pt x="2714" y="1976"/>
                  </a:lnTo>
                  <a:lnTo>
                    <a:pt x="2723" y="1890"/>
                  </a:lnTo>
                  <a:lnTo>
                    <a:pt x="2726" y="1804"/>
                  </a:lnTo>
                  <a:lnTo>
                    <a:pt x="2723" y="1717"/>
                  </a:lnTo>
                  <a:lnTo>
                    <a:pt x="2714" y="1631"/>
                  </a:lnTo>
                  <a:lnTo>
                    <a:pt x="2697" y="1547"/>
                  </a:lnTo>
                  <a:lnTo>
                    <a:pt x="2676" y="1466"/>
                  </a:lnTo>
                  <a:lnTo>
                    <a:pt x="2649" y="1387"/>
                  </a:lnTo>
                  <a:lnTo>
                    <a:pt x="2617" y="1311"/>
                  </a:lnTo>
                  <a:lnTo>
                    <a:pt x="2580" y="1238"/>
                  </a:lnTo>
                  <a:lnTo>
                    <a:pt x="2537" y="1167"/>
                  </a:lnTo>
                  <a:lnTo>
                    <a:pt x="2489" y="1101"/>
                  </a:lnTo>
                  <a:lnTo>
                    <a:pt x="2438" y="1037"/>
                  </a:lnTo>
                  <a:lnTo>
                    <a:pt x="2383" y="977"/>
                  </a:lnTo>
                  <a:lnTo>
                    <a:pt x="2322" y="922"/>
                  </a:lnTo>
                  <a:lnTo>
                    <a:pt x="2258" y="870"/>
                  </a:lnTo>
                  <a:lnTo>
                    <a:pt x="2191" y="823"/>
                  </a:lnTo>
                  <a:lnTo>
                    <a:pt x="2121" y="780"/>
                  </a:lnTo>
                  <a:lnTo>
                    <a:pt x="2047" y="743"/>
                  </a:lnTo>
                  <a:lnTo>
                    <a:pt x="1971" y="711"/>
                  </a:lnTo>
                  <a:lnTo>
                    <a:pt x="1892" y="684"/>
                  </a:lnTo>
                  <a:lnTo>
                    <a:pt x="1810" y="663"/>
                  </a:lnTo>
                  <a:lnTo>
                    <a:pt x="1726" y="646"/>
                  </a:lnTo>
                  <a:lnTo>
                    <a:pt x="1640" y="638"/>
                  </a:lnTo>
                  <a:lnTo>
                    <a:pt x="1553" y="634"/>
                  </a:lnTo>
                  <a:close/>
                  <a:moveTo>
                    <a:pt x="1554" y="0"/>
                  </a:moveTo>
                  <a:lnTo>
                    <a:pt x="1566" y="1"/>
                  </a:lnTo>
                  <a:lnTo>
                    <a:pt x="1579" y="7"/>
                  </a:lnTo>
                  <a:lnTo>
                    <a:pt x="1593" y="15"/>
                  </a:lnTo>
                  <a:lnTo>
                    <a:pt x="1610" y="26"/>
                  </a:lnTo>
                  <a:lnTo>
                    <a:pt x="1630" y="40"/>
                  </a:lnTo>
                  <a:lnTo>
                    <a:pt x="1726" y="105"/>
                  </a:lnTo>
                  <a:lnTo>
                    <a:pt x="1823" y="166"/>
                  </a:lnTo>
                  <a:lnTo>
                    <a:pt x="1922" y="224"/>
                  </a:lnTo>
                  <a:lnTo>
                    <a:pt x="2022" y="279"/>
                  </a:lnTo>
                  <a:lnTo>
                    <a:pt x="2124" y="330"/>
                  </a:lnTo>
                  <a:lnTo>
                    <a:pt x="2228" y="378"/>
                  </a:lnTo>
                  <a:lnTo>
                    <a:pt x="2333" y="420"/>
                  </a:lnTo>
                  <a:lnTo>
                    <a:pt x="2441" y="458"/>
                  </a:lnTo>
                  <a:lnTo>
                    <a:pt x="2552" y="491"/>
                  </a:lnTo>
                  <a:lnTo>
                    <a:pt x="2664" y="519"/>
                  </a:lnTo>
                  <a:lnTo>
                    <a:pt x="2755" y="536"/>
                  </a:lnTo>
                  <a:lnTo>
                    <a:pt x="2845" y="549"/>
                  </a:lnTo>
                  <a:lnTo>
                    <a:pt x="2936" y="560"/>
                  </a:lnTo>
                  <a:lnTo>
                    <a:pt x="3027" y="571"/>
                  </a:lnTo>
                  <a:lnTo>
                    <a:pt x="3050" y="574"/>
                  </a:lnTo>
                  <a:lnTo>
                    <a:pt x="3068" y="579"/>
                  </a:lnTo>
                  <a:lnTo>
                    <a:pt x="3082" y="588"/>
                  </a:lnTo>
                  <a:lnTo>
                    <a:pt x="3093" y="599"/>
                  </a:lnTo>
                  <a:lnTo>
                    <a:pt x="3101" y="615"/>
                  </a:lnTo>
                  <a:lnTo>
                    <a:pt x="3105" y="632"/>
                  </a:lnTo>
                  <a:lnTo>
                    <a:pt x="3107" y="655"/>
                  </a:lnTo>
                  <a:lnTo>
                    <a:pt x="3107" y="1357"/>
                  </a:lnTo>
                  <a:lnTo>
                    <a:pt x="3107" y="1587"/>
                  </a:lnTo>
                  <a:lnTo>
                    <a:pt x="3104" y="1817"/>
                  </a:lnTo>
                  <a:lnTo>
                    <a:pt x="3099" y="2046"/>
                  </a:lnTo>
                  <a:lnTo>
                    <a:pt x="3093" y="2123"/>
                  </a:lnTo>
                  <a:lnTo>
                    <a:pt x="3081" y="2198"/>
                  </a:lnTo>
                  <a:lnTo>
                    <a:pt x="3066" y="2270"/>
                  </a:lnTo>
                  <a:lnTo>
                    <a:pt x="3045" y="2341"/>
                  </a:lnTo>
                  <a:lnTo>
                    <a:pt x="3020" y="2411"/>
                  </a:lnTo>
                  <a:lnTo>
                    <a:pt x="2990" y="2479"/>
                  </a:lnTo>
                  <a:lnTo>
                    <a:pt x="2956" y="2546"/>
                  </a:lnTo>
                  <a:lnTo>
                    <a:pt x="2920" y="2611"/>
                  </a:lnTo>
                  <a:lnTo>
                    <a:pt x="2879" y="2675"/>
                  </a:lnTo>
                  <a:lnTo>
                    <a:pt x="2835" y="2737"/>
                  </a:lnTo>
                  <a:lnTo>
                    <a:pt x="2773" y="2815"/>
                  </a:lnTo>
                  <a:lnTo>
                    <a:pt x="2709" y="2889"/>
                  </a:lnTo>
                  <a:lnTo>
                    <a:pt x="2642" y="2960"/>
                  </a:lnTo>
                  <a:lnTo>
                    <a:pt x="2572" y="3027"/>
                  </a:lnTo>
                  <a:lnTo>
                    <a:pt x="2499" y="3090"/>
                  </a:lnTo>
                  <a:lnTo>
                    <a:pt x="2425" y="3151"/>
                  </a:lnTo>
                  <a:lnTo>
                    <a:pt x="2346" y="3208"/>
                  </a:lnTo>
                  <a:lnTo>
                    <a:pt x="2266" y="3262"/>
                  </a:lnTo>
                  <a:lnTo>
                    <a:pt x="2184" y="3314"/>
                  </a:lnTo>
                  <a:lnTo>
                    <a:pt x="2099" y="3364"/>
                  </a:lnTo>
                  <a:lnTo>
                    <a:pt x="2013" y="3410"/>
                  </a:lnTo>
                  <a:lnTo>
                    <a:pt x="1911" y="3461"/>
                  </a:lnTo>
                  <a:lnTo>
                    <a:pt x="1807" y="3508"/>
                  </a:lnTo>
                  <a:lnTo>
                    <a:pt x="1703" y="3553"/>
                  </a:lnTo>
                  <a:lnTo>
                    <a:pt x="1597" y="3599"/>
                  </a:lnTo>
                  <a:lnTo>
                    <a:pt x="1580" y="3605"/>
                  </a:lnTo>
                  <a:lnTo>
                    <a:pt x="1559" y="3607"/>
                  </a:lnTo>
                  <a:lnTo>
                    <a:pt x="1539" y="3607"/>
                  </a:lnTo>
                  <a:lnTo>
                    <a:pt x="1520" y="3603"/>
                  </a:lnTo>
                  <a:lnTo>
                    <a:pt x="1411" y="3560"/>
                  </a:lnTo>
                  <a:lnTo>
                    <a:pt x="1305" y="3515"/>
                  </a:lnTo>
                  <a:lnTo>
                    <a:pt x="1199" y="3466"/>
                  </a:lnTo>
                  <a:lnTo>
                    <a:pt x="1096" y="3413"/>
                  </a:lnTo>
                  <a:lnTo>
                    <a:pt x="995" y="3357"/>
                  </a:lnTo>
                  <a:lnTo>
                    <a:pt x="896" y="3298"/>
                  </a:lnTo>
                  <a:lnTo>
                    <a:pt x="801" y="3234"/>
                  </a:lnTo>
                  <a:lnTo>
                    <a:pt x="707" y="3166"/>
                  </a:lnTo>
                  <a:lnTo>
                    <a:pt x="616" y="3094"/>
                  </a:lnTo>
                  <a:lnTo>
                    <a:pt x="528" y="3018"/>
                  </a:lnTo>
                  <a:lnTo>
                    <a:pt x="443" y="2936"/>
                  </a:lnTo>
                  <a:lnTo>
                    <a:pt x="387" y="2877"/>
                  </a:lnTo>
                  <a:lnTo>
                    <a:pt x="333" y="2816"/>
                  </a:lnTo>
                  <a:lnTo>
                    <a:pt x="284" y="2753"/>
                  </a:lnTo>
                  <a:lnTo>
                    <a:pt x="236" y="2688"/>
                  </a:lnTo>
                  <a:lnTo>
                    <a:pt x="194" y="2620"/>
                  </a:lnTo>
                  <a:lnTo>
                    <a:pt x="154" y="2551"/>
                  </a:lnTo>
                  <a:lnTo>
                    <a:pt x="119" y="2478"/>
                  </a:lnTo>
                  <a:lnTo>
                    <a:pt x="89" y="2405"/>
                  </a:lnTo>
                  <a:lnTo>
                    <a:pt x="63" y="2328"/>
                  </a:lnTo>
                  <a:lnTo>
                    <a:pt x="42" y="2248"/>
                  </a:lnTo>
                  <a:lnTo>
                    <a:pt x="25" y="2170"/>
                  </a:lnTo>
                  <a:lnTo>
                    <a:pt x="14" y="2092"/>
                  </a:lnTo>
                  <a:lnTo>
                    <a:pt x="7" y="2012"/>
                  </a:lnTo>
                  <a:lnTo>
                    <a:pt x="3" y="1933"/>
                  </a:lnTo>
                  <a:lnTo>
                    <a:pt x="1" y="1512"/>
                  </a:lnTo>
                  <a:lnTo>
                    <a:pt x="0" y="1091"/>
                  </a:lnTo>
                  <a:lnTo>
                    <a:pt x="1" y="669"/>
                  </a:lnTo>
                  <a:lnTo>
                    <a:pt x="1" y="643"/>
                  </a:lnTo>
                  <a:lnTo>
                    <a:pt x="4" y="622"/>
                  </a:lnTo>
                  <a:lnTo>
                    <a:pt x="9" y="605"/>
                  </a:lnTo>
                  <a:lnTo>
                    <a:pt x="18" y="593"/>
                  </a:lnTo>
                  <a:lnTo>
                    <a:pt x="29" y="583"/>
                  </a:lnTo>
                  <a:lnTo>
                    <a:pt x="45" y="576"/>
                  </a:lnTo>
                  <a:lnTo>
                    <a:pt x="66" y="572"/>
                  </a:lnTo>
                  <a:lnTo>
                    <a:pt x="92" y="570"/>
                  </a:lnTo>
                  <a:lnTo>
                    <a:pt x="210" y="559"/>
                  </a:lnTo>
                  <a:lnTo>
                    <a:pt x="327" y="542"/>
                  </a:lnTo>
                  <a:lnTo>
                    <a:pt x="440" y="520"/>
                  </a:lnTo>
                  <a:lnTo>
                    <a:pt x="552" y="492"/>
                  </a:lnTo>
                  <a:lnTo>
                    <a:pt x="661" y="459"/>
                  </a:lnTo>
                  <a:lnTo>
                    <a:pt x="769" y="420"/>
                  </a:lnTo>
                  <a:lnTo>
                    <a:pt x="874" y="378"/>
                  </a:lnTo>
                  <a:lnTo>
                    <a:pt x="979" y="330"/>
                  </a:lnTo>
                  <a:lnTo>
                    <a:pt x="1081" y="280"/>
                  </a:lnTo>
                  <a:lnTo>
                    <a:pt x="1183" y="224"/>
                  </a:lnTo>
                  <a:lnTo>
                    <a:pt x="1283" y="166"/>
                  </a:lnTo>
                  <a:lnTo>
                    <a:pt x="1381" y="103"/>
                  </a:lnTo>
                  <a:lnTo>
                    <a:pt x="1478" y="39"/>
                  </a:lnTo>
                  <a:lnTo>
                    <a:pt x="1499" y="24"/>
                  </a:lnTo>
                  <a:lnTo>
                    <a:pt x="1516" y="13"/>
                  </a:lnTo>
                  <a:lnTo>
                    <a:pt x="1530" y="6"/>
                  </a:lnTo>
                  <a:lnTo>
                    <a:pt x="1543" y="1"/>
                  </a:lnTo>
                  <a:lnTo>
                    <a:pt x="15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04" tIns="60952" rIns="121904" bIns="6095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3742" eaLnBrk="1" fontAlgn="base" latinLnBrk="0" hangingPunct="1">
                <a:lnSpc>
                  <a:spcPct val="90000"/>
                </a:lnSpc>
                <a:spcBef>
                  <a:spcPct val="35000"/>
                </a:spcBef>
                <a:spcAft>
                  <a:spcPct val="15000"/>
                </a:spcAft>
                <a:buClrTx/>
                <a:buSzPct val="65000"/>
                <a:buFontTx/>
                <a:buChar char="•"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Freeform 64"/>
            <p:cNvSpPr>
              <a:spLocks noEditPoints="1"/>
            </p:cNvSpPr>
            <p:nvPr/>
          </p:nvSpPr>
          <p:spPr bwMode="auto">
            <a:xfrm>
              <a:off x="8281988" y="5907088"/>
              <a:ext cx="295275" cy="293688"/>
            </a:xfrm>
            <a:custGeom>
              <a:avLst/>
              <a:gdLst>
                <a:gd name="T0" fmla="*/ 860 w 1859"/>
                <a:gd name="T1" fmla="*/ 211 h 1854"/>
                <a:gd name="T2" fmla="*/ 841 w 1859"/>
                <a:gd name="T3" fmla="*/ 259 h 1854"/>
                <a:gd name="T4" fmla="*/ 838 w 1859"/>
                <a:gd name="T5" fmla="*/ 358 h 1854"/>
                <a:gd name="T6" fmla="*/ 804 w 1859"/>
                <a:gd name="T7" fmla="*/ 384 h 1854"/>
                <a:gd name="T8" fmla="*/ 682 w 1859"/>
                <a:gd name="T9" fmla="*/ 445 h 1854"/>
                <a:gd name="T10" fmla="*/ 593 w 1859"/>
                <a:gd name="T11" fmla="*/ 556 h 1854"/>
                <a:gd name="T12" fmla="*/ 565 w 1859"/>
                <a:gd name="T13" fmla="*/ 711 h 1854"/>
                <a:gd name="T14" fmla="*/ 615 w 1859"/>
                <a:gd name="T15" fmla="*/ 844 h 1854"/>
                <a:gd name="T16" fmla="*/ 727 w 1859"/>
                <a:gd name="T17" fmla="*/ 943 h 1854"/>
                <a:gd name="T18" fmla="*/ 930 w 1859"/>
                <a:gd name="T19" fmla="*/ 1033 h 1854"/>
                <a:gd name="T20" fmla="*/ 1022 w 1859"/>
                <a:gd name="T21" fmla="*/ 1093 h 1854"/>
                <a:gd name="T22" fmla="*/ 1046 w 1859"/>
                <a:gd name="T23" fmla="*/ 1172 h 1854"/>
                <a:gd name="T24" fmla="*/ 1002 w 1859"/>
                <a:gd name="T25" fmla="*/ 1242 h 1854"/>
                <a:gd name="T26" fmla="*/ 884 w 1859"/>
                <a:gd name="T27" fmla="*/ 1272 h 1854"/>
                <a:gd name="T28" fmla="*/ 699 w 1859"/>
                <a:gd name="T29" fmla="*/ 1233 h 1854"/>
                <a:gd name="T30" fmla="*/ 614 w 1859"/>
                <a:gd name="T31" fmla="*/ 1202 h 1854"/>
                <a:gd name="T32" fmla="*/ 563 w 1859"/>
                <a:gd name="T33" fmla="*/ 1340 h 1854"/>
                <a:gd name="T34" fmla="*/ 567 w 1859"/>
                <a:gd name="T35" fmla="*/ 1398 h 1854"/>
                <a:gd name="T36" fmla="*/ 686 w 1859"/>
                <a:gd name="T37" fmla="*/ 1451 h 1854"/>
                <a:gd name="T38" fmla="*/ 813 w 1859"/>
                <a:gd name="T39" fmla="*/ 1477 h 1854"/>
                <a:gd name="T40" fmla="*/ 828 w 1859"/>
                <a:gd name="T41" fmla="*/ 1529 h 1854"/>
                <a:gd name="T42" fmla="*/ 845 w 1859"/>
                <a:gd name="T43" fmla="*/ 1634 h 1854"/>
                <a:gd name="T44" fmla="*/ 988 w 1859"/>
                <a:gd name="T45" fmla="*/ 1641 h 1854"/>
                <a:gd name="T46" fmla="*/ 1014 w 1859"/>
                <a:gd name="T47" fmla="*/ 1600 h 1854"/>
                <a:gd name="T48" fmla="*/ 1019 w 1859"/>
                <a:gd name="T49" fmla="*/ 1476 h 1854"/>
                <a:gd name="T50" fmla="*/ 1096 w 1859"/>
                <a:gd name="T51" fmla="*/ 1438 h 1854"/>
                <a:gd name="T52" fmla="*/ 1232 w 1859"/>
                <a:gd name="T53" fmla="*/ 1340 h 1854"/>
                <a:gd name="T54" fmla="*/ 1298 w 1859"/>
                <a:gd name="T55" fmla="*/ 1195 h 1854"/>
                <a:gd name="T56" fmla="*/ 1286 w 1859"/>
                <a:gd name="T57" fmla="*/ 1043 h 1854"/>
                <a:gd name="T58" fmla="*/ 1198 w 1859"/>
                <a:gd name="T59" fmla="*/ 910 h 1854"/>
                <a:gd name="T60" fmla="*/ 1013 w 1859"/>
                <a:gd name="T61" fmla="*/ 805 h 1854"/>
                <a:gd name="T62" fmla="*/ 857 w 1859"/>
                <a:gd name="T63" fmla="*/ 726 h 1854"/>
                <a:gd name="T64" fmla="*/ 819 w 1859"/>
                <a:gd name="T65" fmla="*/ 655 h 1854"/>
                <a:gd name="T66" fmla="*/ 857 w 1859"/>
                <a:gd name="T67" fmla="*/ 589 h 1854"/>
                <a:gd name="T68" fmla="*/ 983 w 1859"/>
                <a:gd name="T69" fmla="*/ 565 h 1854"/>
                <a:gd name="T70" fmla="*/ 1159 w 1859"/>
                <a:gd name="T71" fmla="*/ 609 h 1854"/>
                <a:gd name="T72" fmla="*/ 1205 w 1859"/>
                <a:gd name="T73" fmla="*/ 610 h 1854"/>
                <a:gd name="T74" fmla="*/ 1253 w 1859"/>
                <a:gd name="T75" fmla="*/ 467 h 1854"/>
                <a:gd name="T76" fmla="*/ 1238 w 1859"/>
                <a:gd name="T77" fmla="*/ 421 h 1854"/>
                <a:gd name="T78" fmla="*/ 1085 w 1859"/>
                <a:gd name="T79" fmla="*/ 372 h 1854"/>
                <a:gd name="T80" fmla="*/ 1029 w 1859"/>
                <a:gd name="T81" fmla="*/ 355 h 1854"/>
                <a:gd name="T82" fmla="*/ 1022 w 1859"/>
                <a:gd name="T83" fmla="*/ 298 h 1854"/>
                <a:gd name="T84" fmla="*/ 1010 w 1859"/>
                <a:gd name="T85" fmla="*/ 219 h 1854"/>
                <a:gd name="T86" fmla="*/ 930 w 1859"/>
                <a:gd name="T87" fmla="*/ 207 h 1854"/>
                <a:gd name="T88" fmla="*/ 1088 w 1859"/>
                <a:gd name="T89" fmla="*/ 13 h 1854"/>
                <a:gd name="T90" fmla="*/ 1377 w 1859"/>
                <a:gd name="T91" fmla="*/ 114 h 1854"/>
                <a:gd name="T92" fmla="*/ 1612 w 1859"/>
                <a:gd name="T93" fmla="*/ 298 h 1854"/>
                <a:gd name="T94" fmla="*/ 1779 w 1859"/>
                <a:gd name="T95" fmla="*/ 548 h 1854"/>
                <a:gd name="T96" fmla="*/ 1856 w 1859"/>
                <a:gd name="T97" fmla="*/ 847 h 1854"/>
                <a:gd name="T98" fmla="*/ 1829 w 1859"/>
                <a:gd name="T99" fmla="*/ 1160 h 1854"/>
                <a:gd name="T100" fmla="*/ 1706 w 1859"/>
                <a:gd name="T101" fmla="*/ 1437 h 1854"/>
                <a:gd name="T102" fmla="*/ 1502 w 1859"/>
                <a:gd name="T103" fmla="*/ 1656 h 1854"/>
                <a:gd name="T104" fmla="*/ 1237 w 1859"/>
                <a:gd name="T105" fmla="*/ 1802 h 1854"/>
                <a:gd name="T106" fmla="*/ 929 w 1859"/>
                <a:gd name="T107" fmla="*/ 1854 h 1854"/>
                <a:gd name="T108" fmla="*/ 621 w 1859"/>
                <a:gd name="T109" fmla="*/ 1802 h 1854"/>
                <a:gd name="T110" fmla="*/ 356 w 1859"/>
                <a:gd name="T111" fmla="*/ 1657 h 1854"/>
                <a:gd name="T112" fmla="*/ 154 w 1859"/>
                <a:gd name="T113" fmla="*/ 1437 h 1854"/>
                <a:gd name="T114" fmla="*/ 29 w 1859"/>
                <a:gd name="T115" fmla="*/ 1160 h 1854"/>
                <a:gd name="T116" fmla="*/ 3 w 1859"/>
                <a:gd name="T117" fmla="*/ 847 h 1854"/>
                <a:gd name="T118" fmla="*/ 80 w 1859"/>
                <a:gd name="T119" fmla="*/ 548 h 1854"/>
                <a:gd name="T120" fmla="*/ 246 w 1859"/>
                <a:gd name="T121" fmla="*/ 298 h 1854"/>
                <a:gd name="T122" fmla="*/ 482 w 1859"/>
                <a:gd name="T123" fmla="*/ 114 h 1854"/>
                <a:gd name="T124" fmla="*/ 771 w 1859"/>
                <a:gd name="T125" fmla="*/ 13 h 1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59" h="1854">
                  <a:moveTo>
                    <a:pt x="911" y="207"/>
                  </a:moveTo>
                  <a:lnTo>
                    <a:pt x="892" y="207"/>
                  </a:lnTo>
                  <a:lnTo>
                    <a:pt x="873" y="209"/>
                  </a:lnTo>
                  <a:lnTo>
                    <a:pt x="860" y="211"/>
                  </a:lnTo>
                  <a:lnTo>
                    <a:pt x="850" y="218"/>
                  </a:lnTo>
                  <a:lnTo>
                    <a:pt x="845" y="227"/>
                  </a:lnTo>
                  <a:lnTo>
                    <a:pt x="842" y="240"/>
                  </a:lnTo>
                  <a:lnTo>
                    <a:pt x="841" y="259"/>
                  </a:lnTo>
                  <a:lnTo>
                    <a:pt x="841" y="316"/>
                  </a:lnTo>
                  <a:lnTo>
                    <a:pt x="840" y="334"/>
                  </a:lnTo>
                  <a:lnTo>
                    <a:pt x="839" y="349"/>
                  </a:lnTo>
                  <a:lnTo>
                    <a:pt x="838" y="358"/>
                  </a:lnTo>
                  <a:lnTo>
                    <a:pt x="834" y="367"/>
                  </a:lnTo>
                  <a:lnTo>
                    <a:pt x="827" y="373"/>
                  </a:lnTo>
                  <a:lnTo>
                    <a:pt x="817" y="378"/>
                  </a:lnTo>
                  <a:lnTo>
                    <a:pt x="804" y="384"/>
                  </a:lnTo>
                  <a:lnTo>
                    <a:pt x="786" y="390"/>
                  </a:lnTo>
                  <a:lnTo>
                    <a:pt x="748" y="406"/>
                  </a:lnTo>
                  <a:lnTo>
                    <a:pt x="714" y="424"/>
                  </a:lnTo>
                  <a:lnTo>
                    <a:pt x="682" y="445"/>
                  </a:lnTo>
                  <a:lnTo>
                    <a:pt x="654" y="468"/>
                  </a:lnTo>
                  <a:lnTo>
                    <a:pt x="630" y="495"/>
                  </a:lnTo>
                  <a:lnTo>
                    <a:pt x="609" y="524"/>
                  </a:lnTo>
                  <a:lnTo>
                    <a:pt x="593" y="556"/>
                  </a:lnTo>
                  <a:lnTo>
                    <a:pt x="579" y="591"/>
                  </a:lnTo>
                  <a:lnTo>
                    <a:pt x="570" y="628"/>
                  </a:lnTo>
                  <a:lnTo>
                    <a:pt x="565" y="670"/>
                  </a:lnTo>
                  <a:lnTo>
                    <a:pt x="565" y="711"/>
                  </a:lnTo>
                  <a:lnTo>
                    <a:pt x="571" y="748"/>
                  </a:lnTo>
                  <a:lnTo>
                    <a:pt x="581" y="783"/>
                  </a:lnTo>
                  <a:lnTo>
                    <a:pt x="595" y="815"/>
                  </a:lnTo>
                  <a:lnTo>
                    <a:pt x="615" y="844"/>
                  </a:lnTo>
                  <a:lnTo>
                    <a:pt x="638" y="873"/>
                  </a:lnTo>
                  <a:lnTo>
                    <a:pt x="664" y="898"/>
                  </a:lnTo>
                  <a:lnTo>
                    <a:pt x="694" y="921"/>
                  </a:lnTo>
                  <a:lnTo>
                    <a:pt x="727" y="943"/>
                  </a:lnTo>
                  <a:lnTo>
                    <a:pt x="776" y="968"/>
                  </a:lnTo>
                  <a:lnTo>
                    <a:pt x="827" y="991"/>
                  </a:lnTo>
                  <a:lnTo>
                    <a:pt x="879" y="1012"/>
                  </a:lnTo>
                  <a:lnTo>
                    <a:pt x="930" y="1033"/>
                  </a:lnTo>
                  <a:lnTo>
                    <a:pt x="956" y="1045"/>
                  </a:lnTo>
                  <a:lnTo>
                    <a:pt x="981" y="1059"/>
                  </a:lnTo>
                  <a:lnTo>
                    <a:pt x="1004" y="1076"/>
                  </a:lnTo>
                  <a:lnTo>
                    <a:pt x="1022" y="1093"/>
                  </a:lnTo>
                  <a:lnTo>
                    <a:pt x="1034" y="1112"/>
                  </a:lnTo>
                  <a:lnTo>
                    <a:pt x="1043" y="1132"/>
                  </a:lnTo>
                  <a:lnTo>
                    <a:pt x="1046" y="1153"/>
                  </a:lnTo>
                  <a:lnTo>
                    <a:pt x="1046" y="1172"/>
                  </a:lnTo>
                  <a:lnTo>
                    <a:pt x="1041" y="1192"/>
                  </a:lnTo>
                  <a:lnTo>
                    <a:pt x="1032" y="1211"/>
                  </a:lnTo>
                  <a:lnTo>
                    <a:pt x="1018" y="1227"/>
                  </a:lnTo>
                  <a:lnTo>
                    <a:pt x="1002" y="1242"/>
                  </a:lnTo>
                  <a:lnTo>
                    <a:pt x="981" y="1254"/>
                  </a:lnTo>
                  <a:lnTo>
                    <a:pt x="949" y="1265"/>
                  </a:lnTo>
                  <a:lnTo>
                    <a:pt x="916" y="1271"/>
                  </a:lnTo>
                  <a:lnTo>
                    <a:pt x="884" y="1272"/>
                  </a:lnTo>
                  <a:lnTo>
                    <a:pt x="850" y="1270"/>
                  </a:lnTo>
                  <a:lnTo>
                    <a:pt x="798" y="1262"/>
                  </a:lnTo>
                  <a:lnTo>
                    <a:pt x="749" y="1249"/>
                  </a:lnTo>
                  <a:lnTo>
                    <a:pt x="699" y="1233"/>
                  </a:lnTo>
                  <a:lnTo>
                    <a:pt x="652" y="1211"/>
                  </a:lnTo>
                  <a:lnTo>
                    <a:pt x="636" y="1204"/>
                  </a:lnTo>
                  <a:lnTo>
                    <a:pt x="623" y="1201"/>
                  </a:lnTo>
                  <a:lnTo>
                    <a:pt x="614" y="1202"/>
                  </a:lnTo>
                  <a:lnTo>
                    <a:pt x="606" y="1209"/>
                  </a:lnTo>
                  <a:lnTo>
                    <a:pt x="599" y="1221"/>
                  </a:lnTo>
                  <a:lnTo>
                    <a:pt x="593" y="1237"/>
                  </a:lnTo>
                  <a:lnTo>
                    <a:pt x="563" y="1340"/>
                  </a:lnTo>
                  <a:lnTo>
                    <a:pt x="559" y="1360"/>
                  </a:lnTo>
                  <a:lnTo>
                    <a:pt x="557" y="1376"/>
                  </a:lnTo>
                  <a:lnTo>
                    <a:pt x="560" y="1389"/>
                  </a:lnTo>
                  <a:lnTo>
                    <a:pt x="567" y="1398"/>
                  </a:lnTo>
                  <a:lnTo>
                    <a:pt x="581" y="1408"/>
                  </a:lnTo>
                  <a:lnTo>
                    <a:pt x="599" y="1418"/>
                  </a:lnTo>
                  <a:lnTo>
                    <a:pt x="642" y="1437"/>
                  </a:lnTo>
                  <a:lnTo>
                    <a:pt x="686" y="1451"/>
                  </a:lnTo>
                  <a:lnTo>
                    <a:pt x="731" y="1461"/>
                  </a:lnTo>
                  <a:lnTo>
                    <a:pt x="777" y="1470"/>
                  </a:lnTo>
                  <a:lnTo>
                    <a:pt x="798" y="1473"/>
                  </a:lnTo>
                  <a:lnTo>
                    <a:pt x="813" y="1477"/>
                  </a:lnTo>
                  <a:lnTo>
                    <a:pt x="820" y="1483"/>
                  </a:lnTo>
                  <a:lnTo>
                    <a:pt x="826" y="1493"/>
                  </a:lnTo>
                  <a:lnTo>
                    <a:pt x="828" y="1508"/>
                  </a:lnTo>
                  <a:lnTo>
                    <a:pt x="828" y="1529"/>
                  </a:lnTo>
                  <a:lnTo>
                    <a:pt x="829" y="1597"/>
                  </a:lnTo>
                  <a:lnTo>
                    <a:pt x="830" y="1612"/>
                  </a:lnTo>
                  <a:lnTo>
                    <a:pt x="836" y="1625"/>
                  </a:lnTo>
                  <a:lnTo>
                    <a:pt x="845" y="1634"/>
                  </a:lnTo>
                  <a:lnTo>
                    <a:pt x="857" y="1641"/>
                  </a:lnTo>
                  <a:lnTo>
                    <a:pt x="872" y="1643"/>
                  </a:lnTo>
                  <a:lnTo>
                    <a:pt x="972" y="1643"/>
                  </a:lnTo>
                  <a:lnTo>
                    <a:pt x="988" y="1641"/>
                  </a:lnTo>
                  <a:lnTo>
                    <a:pt x="999" y="1635"/>
                  </a:lnTo>
                  <a:lnTo>
                    <a:pt x="1007" y="1627"/>
                  </a:lnTo>
                  <a:lnTo>
                    <a:pt x="1012" y="1615"/>
                  </a:lnTo>
                  <a:lnTo>
                    <a:pt x="1014" y="1600"/>
                  </a:lnTo>
                  <a:lnTo>
                    <a:pt x="1014" y="1554"/>
                  </a:lnTo>
                  <a:lnTo>
                    <a:pt x="1014" y="1507"/>
                  </a:lnTo>
                  <a:lnTo>
                    <a:pt x="1015" y="1491"/>
                  </a:lnTo>
                  <a:lnTo>
                    <a:pt x="1019" y="1476"/>
                  </a:lnTo>
                  <a:lnTo>
                    <a:pt x="1028" y="1466"/>
                  </a:lnTo>
                  <a:lnTo>
                    <a:pt x="1040" y="1458"/>
                  </a:lnTo>
                  <a:lnTo>
                    <a:pt x="1056" y="1452"/>
                  </a:lnTo>
                  <a:lnTo>
                    <a:pt x="1096" y="1438"/>
                  </a:lnTo>
                  <a:lnTo>
                    <a:pt x="1135" y="1420"/>
                  </a:lnTo>
                  <a:lnTo>
                    <a:pt x="1170" y="1398"/>
                  </a:lnTo>
                  <a:lnTo>
                    <a:pt x="1202" y="1371"/>
                  </a:lnTo>
                  <a:lnTo>
                    <a:pt x="1232" y="1340"/>
                  </a:lnTo>
                  <a:lnTo>
                    <a:pt x="1256" y="1306"/>
                  </a:lnTo>
                  <a:lnTo>
                    <a:pt x="1276" y="1270"/>
                  </a:lnTo>
                  <a:lnTo>
                    <a:pt x="1289" y="1234"/>
                  </a:lnTo>
                  <a:lnTo>
                    <a:pt x="1298" y="1195"/>
                  </a:lnTo>
                  <a:lnTo>
                    <a:pt x="1302" y="1157"/>
                  </a:lnTo>
                  <a:lnTo>
                    <a:pt x="1301" y="1119"/>
                  </a:lnTo>
                  <a:lnTo>
                    <a:pt x="1296" y="1080"/>
                  </a:lnTo>
                  <a:lnTo>
                    <a:pt x="1286" y="1043"/>
                  </a:lnTo>
                  <a:lnTo>
                    <a:pt x="1270" y="1007"/>
                  </a:lnTo>
                  <a:lnTo>
                    <a:pt x="1250" y="972"/>
                  </a:lnTo>
                  <a:lnTo>
                    <a:pt x="1226" y="940"/>
                  </a:lnTo>
                  <a:lnTo>
                    <a:pt x="1198" y="910"/>
                  </a:lnTo>
                  <a:lnTo>
                    <a:pt x="1166" y="883"/>
                  </a:lnTo>
                  <a:lnTo>
                    <a:pt x="1129" y="860"/>
                  </a:lnTo>
                  <a:lnTo>
                    <a:pt x="1071" y="830"/>
                  </a:lnTo>
                  <a:lnTo>
                    <a:pt x="1013" y="805"/>
                  </a:lnTo>
                  <a:lnTo>
                    <a:pt x="953" y="780"/>
                  </a:lnTo>
                  <a:lnTo>
                    <a:pt x="919" y="764"/>
                  </a:lnTo>
                  <a:lnTo>
                    <a:pt x="886" y="747"/>
                  </a:lnTo>
                  <a:lnTo>
                    <a:pt x="857" y="726"/>
                  </a:lnTo>
                  <a:lnTo>
                    <a:pt x="840" y="710"/>
                  </a:lnTo>
                  <a:lnTo>
                    <a:pt x="828" y="692"/>
                  </a:lnTo>
                  <a:lnTo>
                    <a:pt x="821" y="673"/>
                  </a:lnTo>
                  <a:lnTo>
                    <a:pt x="819" y="655"/>
                  </a:lnTo>
                  <a:lnTo>
                    <a:pt x="821" y="636"/>
                  </a:lnTo>
                  <a:lnTo>
                    <a:pt x="829" y="618"/>
                  </a:lnTo>
                  <a:lnTo>
                    <a:pt x="841" y="603"/>
                  </a:lnTo>
                  <a:lnTo>
                    <a:pt x="857" y="589"/>
                  </a:lnTo>
                  <a:lnTo>
                    <a:pt x="878" y="577"/>
                  </a:lnTo>
                  <a:lnTo>
                    <a:pt x="906" y="568"/>
                  </a:lnTo>
                  <a:lnTo>
                    <a:pt x="937" y="565"/>
                  </a:lnTo>
                  <a:lnTo>
                    <a:pt x="983" y="565"/>
                  </a:lnTo>
                  <a:lnTo>
                    <a:pt x="1028" y="569"/>
                  </a:lnTo>
                  <a:lnTo>
                    <a:pt x="1073" y="578"/>
                  </a:lnTo>
                  <a:lnTo>
                    <a:pt x="1116" y="591"/>
                  </a:lnTo>
                  <a:lnTo>
                    <a:pt x="1159" y="609"/>
                  </a:lnTo>
                  <a:lnTo>
                    <a:pt x="1175" y="615"/>
                  </a:lnTo>
                  <a:lnTo>
                    <a:pt x="1188" y="617"/>
                  </a:lnTo>
                  <a:lnTo>
                    <a:pt x="1198" y="616"/>
                  </a:lnTo>
                  <a:lnTo>
                    <a:pt x="1205" y="610"/>
                  </a:lnTo>
                  <a:lnTo>
                    <a:pt x="1212" y="600"/>
                  </a:lnTo>
                  <a:lnTo>
                    <a:pt x="1219" y="583"/>
                  </a:lnTo>
                  <a:lnTo>
                    <a:pt x="1236" y="526"/>
                  </a:lnTo>
                  <a:lnTo>
                    <a:pt x="1253" y="467"/>
                  </a:lnTo>
                  <a:lnTo>
                    <a:pt x="1255" y="453"/>
                  </a:lnTo>
                  <a:lnTo>
                    <a:pt x="1253" y="441"/>
                  </a:lnTo>
                  <a:lnTo>
                    <a:pt x="1247" y="430"/>
                  </a:lnTo>
                  <a:lnTo>
                    <a:pt x="1238" y="421"/>
                  </a:lnTo>
                  <a:lnTo>
                    <a:pt x="1225" y="413"/>
                  </a:lnTo>
                  <a:lnTo>
                    <a:pt x="1180" y="396"/>
                  </a:lnTo>
                  <a:lnTo>
                    <a:pt x="1134" y="382"/>
                  </a:lnTo>
                  <a:lnTo>
                    <a:pt x="1085" y="372"/>
                  </a:lnTo>
                  <a:lnTo>
                    <a:pt x="1065" y="368"/>
                  </a:lnTo>
                  <a:lnTo>
                    <a:pt x="1048" y="365"/>
                  </a:lnTo>
                  <a:lnTo>
                    <a:pt x="1037" y="361"/>
                  </a:lnTo>
                  <a:lnTo>
                    <a:pt x="1029" y="355"/>
                  </a:lnTo>
                  <a:lnTo>
                    <a:pt x="1025" y="346"/>
                  </a:lnTo>
                  <a:lnTo>
                    <a:pt x="1023" y="334"/>
                  </a:lnTo>
                  <a:lnTo>
                    <a:pt x="1022" y="319"/>
                  </a:lnTo>
                  <a:lnTo>
                    <a:pt x="1022" y="298"/>
                  </a:lnTo>
                  <a:lnTo>
                    <a:pt x="1022" y="269"/>
                  </a:lnTo>
                  <a:lnTo>
                    <a:pt x="1019" y="245"/>
                  </a:lnTo>
                  <a:lnTo>
                    <a:pt x="1016" y="229"/>
                  </a:lnTo>
                  <a:lnTo>
                    <a:pt x="1010" y="219"/>
                  </a:lnTo>
                  <a:lnTo>
                    <a:pt x="1000" y="213"/>
                  </a:lnTo>
                  <a:lnTo>
                    <a:pt x="983" y="209"/>
                  </a:lnTo>
                  <a:lnTo>
                    <a:pt x="961" y="208"/>
                  </a:lnTo>
                  <a:lnTo>
                    <a:pt x="930" y="207"/>
                  </a:lnTo>
                  <a:lnTo>
                    <a:pt x="911" y="207"/>
                  </a:lnTo>
                  <a:close/>
                  <a:moveTo>
                    <a:pt x="929" y="0"/>
                  </a:moveTo>
                  <a:lnTo>
                    <a:pt x="1010" y="3"/>
                  </a:lnTo>
                  <a:lnTo>
                    <a:pt x="1088" y="13"/>
                  </a:lnTo>
                  <a:lnTo>
                    <a:pt x="1164" y="29"/>
                  </a:lnTo>
                  <a:lnTo>
                    <a:pt x="1237" y="51"/>
                  </a:lnTo>
                  <a:lnTo>
                    <a:pt x="1309" y="80"/>
                  </a:lnTo>
                  <a:lnTo>
                    <a:pt x="1377" y="114"/>
                  </a:lnTo>
                  <a:lnTo>
                    <a:pt x="1441" y="152"/>
                  </a:lnTo>
                  <a:lnTo>
                    <a:pt x="1502" y="196"/>
                  </a:lnTo>
                  <a:lnTo>
                    <a:pt x="1560" y="245"/>
                  </a:lnTo>
                  <a:lnTo>
                    <a:pt x="1612" y="298"/>
                  </a:lnTo>
                  <a:lnTo>
                    <a:pt x="1662" y="355"/>
                  </a:lnTo>
                  <a:lnTo>
                    <a:pt x="1706" y="417"/>
                  </a:lnTo>
                  <a:lnTo>
                    <a:pt x="1744" y="480"/>
                  </a:lnTo>
                  <a:lnTo>
                    <a:pt x="1779" y="548"/>
                  </a:lnTo>
                  <a:lnTo>
                    <a:pt x="1807" y="620"/>
                  </a:lnTo>
                  <a:lnTo>
                    <a:pt x="1829" y="693"/>
                  </a:lnTo>
                  <a:lnTo>
                    <a:pt x="1846" y="769"/>
                  </a:lnTo>
                  <a:lnTo>
                    <a:pt x="1856" y="847"/>
                  </a:lnTo>
                  <a:lnTo>
                    <a:pt x="1859" y="927"/>
                  </a:lnTo>
                  <a:lnTo>
                    <a:pt x="1856" y="1007"/>
                  </a:lnTo>
                  <a:lnTo>
                    <a:pt x="1846" y="1085"/>
                  </a:lnTo>
                  <a:lnTo>
                    <a:pt x="1829" y="1160"/>
                  </a:lnTo>
                  <a:lnTo>
                    <a:pt x="1807" y="1234"/>
                  </a:lnTo>
                  <a:lnTo>
                    <a:pt x="1779" y="1304"/>
                  </a:lnTo>
                  <a:lnTo>
                    <a:pt x="1744" y="1372"/>
                  </a:lnTo>
                  <a:lnTo>
                    <a:pt x="1706" y="1437"/>
                  </a:lnTo>
                  <a:lnTo>
                    <a:pt x="1662" y="1498"/>
                  </a:lnTo>
                  <a:lnTo>
                    <a:pt x="1612" y="1555"/>
                  </a:lnTo>
                  <a:lnTo>
                    <a:pt x="1560" y="1608"/>
                  </a:lnTo>
                  <a:lnTo>
                    <a:pt x="1502" y="1656"/>
                  </a:lnTo>
                  <a:lnTo>
                    <a:pt x="1441" y="1700"/>
                  </a:lnTo>
                  <a:lnTo>
                    <a:pt x="1377" y="1740"/>
                  </a:lnTo>
                  <a:lnTo>
                    <a:pt x="1309" y="1774"/>
                  </a:lnTo>
                  <a:lnTo>
                    <a:pt x="1237" y="1802"/>
                  </a:lnTo>
                  <a:lnTo>
                    <a:pt x="1164" y="1824"/>
                  </a:lnTo>
                  <a:lnTo>
                    <a:pt x="1088" y="1840"/>
                  </a:lnTo>
                  <a:lnTo>
                    <a:pt x="1010" y="1850"/>
                  </a:lnTo>
                  <a:lnTo>
                    <a:pt x="929" y="1854"/>
                  </a:lnTo>
                  <a:lnTo>
                    <a:pt x="849" y="1850"/>
                  </a:lnTo>
                  <a:lnTo>
                    <a:pt x="771" y="1840"/>
                  </a:lnTo>
                  <a:lnTo>
                    <a:pt x="695" y="1824"/>
                  </a:lnTo>
                  <a:lnTo>
                    <a:pt x="621" y="1802"/>
                  </a:lnTo>
                  <a:lnTo>
                    <a:pt x="550" y="1774"/>
                  </a:lnTo>
                  <a:lnTo>
                    <a:pt x="483" y="1740"/>
                  </a:lnTo>
                  <a:lnTo>
                    <a:pt x="418" y="1701"/>
                  </a:lnTo>
                  <a:lnTo>
                    <a:pt x="356" y="1657"/>
                  </a:lnTo>
                  <a:lnTo>
                    <a:pt x="299" y="1608"/>
                  </a:lnTo>
                  <a:lnTo>
                    <a:pt x="246" y="1555"/>
                  </a:lnTo>
                  <a:lnTo>
                    <a:pt x="198" y="1498"/>
                  </a:lnTo>
                  <a:lnTo>
                    <a:pt x="154" y="1437"/>
                  </a:lnTo>
                  <a:lnTo>
                    <a:pt x="114" y="1373"/>
                  </a:lnTo>
                  <a:lnTo>
                    <a:pt x="80" y="1305"/>
                  </a:lnTo>
                  <a:lnTo>
                    <a:pt x="51" y="1234"/>
                  </a:lnTo>
                  <a:lnTo>
                    <a:pt x="29" y="1160"/>
                  </a:lnTo>
                  <a:lnTo>
                    <a:pt x="13" y="1085"/>
                  </a:lnTo>
                  <a:lnTo>
                    <a:pt x="3" y="1007"/>
                  </a:lnTo>
                  <a:lnTo>
                    <a:pt x="0" y="927"/>
                  </a:lnTo>
                  <a:lnTo>
                    <a:pt x="3" y="847"/>
                  </a:lnTo>
                  <a:lnTo>
                    <a:pt x="13" y="769"/>
                  </a:lnTo>
                  <a:lnTo>
                    <a:pt x="29" y="693"/>
                  </a:lnTo>
                  <a:lnTo>
                    <a:pt x="51" y="620"/>
                  </a:lnTo>
                  <a:lnTo>
                    <a:pt x="80" y="548"/>
                  </a:lnTo>
                  <a:lnTo>
                    <a:pt x="114" y="481"/>
                  </a:lnTo>
                  <a:lnTo>
                    <a:pt x="153" y="417"/>
                  </a:lnTo>
                  <a:lnTo>
                    <a:pt x="197" y="355"/>
                  </a:lnTo>
                  <a:lnTo>
                    <a:pt x="246" y="298"/>
                  </a:lnTo>
                  <a:lnTo>
                    <a:pt x="299" y="245"/>
                  </a:lnTo>
                  <a:lnTo>
                    <a:pt x="356" y="197"/>
                  </a:lnTo>
                  <a:lnTo>
                    <a:pt x="418" y="152"/>
                  </a:lnTo>
                  <a:lnTo>
                    <a:pt x="482" y="114"/>
                  </a:lnTo>
                  <a:lnTo>
                    <a:pt x="550" y="80"/>
                  </a:lnTo>
                  <a:lnTo>
                    <a:pt x="621" y="51"/>
                  </a:lnTo>
                  <a:lnTo>
                    <a:pt x="695" y="29"/>
                  </a:lnTo>
                  <a:lnTo>
                    <a:pt x="771" y="13"/>
                  </a:lnTo>
                  <a:lnTo>
                    <a:pt x="849" y="3"/>
                  </a:lnTo>
                  <a:lnTo>
                    <a:pt x="9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04" tIns="60952" rIns="121904" bIns="6095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3742" eaLnBrk="1" fontAlgn="base" latinLnBrk="0" hangingPunct="1">
                <a:lnSpc>
                  <a:spcPct val="90000"/>
                </a:lnSpc>
                <a:spcBef>
                  <a:spcPct val="35000"/>
                </a:spcBef>
                <a:spcAft>
                  <a:spcPct val="15000"/>
                </a:spcAft>
                <a:buClrTx/>
                <a:buSzPct val="65000"/>
                <a:buFontTx/>
                <a:buChar char="•"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1" name="Freeform 186"/>
          <p:cNvSpPr>
            <a:spLocks noEditPoints="1"/>
          </p:cNvSpPr>
          <p:nvPr/>
        </p:nvSpPr>
        <p:spPr bwMode="auto">
          <a:xfrm>
            <a:off x="3222636" y="4071971"/>
            <a:ext cx="549479" cy="408247"/>
          </a:xfrm>
          <a:custGeom>
            <a:avLst/>
            <a:gdLst>
              <a:gd name="T0" fmla="*/ 845 w 3442"/>
              <a:gd name="T1" fmla="*/ 2446 h 2821"/>
              <a:gd name="T2" fmla="*/ 858 w 3442"/>
              <a:gd name="T3" fmla="*/ 2555 h 2821"/>
              <a:gd name="T4" fmla="*/ 1925 w 3442"/>
              <a:gd name="T5" fmla="*/ 2578 h 2821"/>
              <a:gd name="T6" fmla="*/ 1991 w 3442"/>
              <a:gd name="T7" fmla="*/ 2491 h 2821"/>
              <a:gd name="T8" fmla="*/ 1925 w 3442"/>
              <a:gd name="T9" fmla="*/ 2404 h 2821"/>
              <a:gd name="T10" fmla="*/ 2788 w 3442"/>
              <a:gd name="T11" fmla="*/ 2021 h 2821"/>
              <a:gd name="T12" fmla="*/ 2748 w 3442"/>
              <a:gd name="T13" fmla="*/ 2123 h 2821"/>
              <a:gd name="T14" fmla="*/ 2834 w 3442"/>
              <a:gd name="T15" fmla="*/ 2189 h 2821"/>
              <a:gd name="T16" fmla="*/ 3177 w 3442"/>
              <a:gd name="T17" fmla="*/ 2145 h 2821"/>
              <a:gd name="T18" fmla="*/ 3163 w 3442"/>
              <a:gd name="T19" fmla="*/ 2036 h 2821"/>
              <a:gd name="T20" fmla="*/ 2197 w 3442"/>
              <a:gd name="T21" fmla="*/ 2009 h 2821"/>
              <a:gd name="T22" fmla="*/ 2110 w 3442"/>
              <a:gd name="T23" fmla="*/ 2076 h 2821"/>
              <a:gd name="T24" fmla="*/ 2151 w 3442"/>
              <a:gd name="T25" fmla="*/ 2177 h 2821"/>
              <a:gd name="T26" fmla="*/ 2507 w 3442"/>
              <a:gd name="T27" fmla="*/ 2177 h 2821"/>
              <a:gd name="T28" fmla="*/ 2549 w 3442"/>
              <a:gd name="T29" fmla="*/ 2076 h 2821"/>
              <a:gd name="T30" fmla="*/ 2462 w 3442"/>
              <a:gd name="T31" fmla="*/ 2009 h 2821"/>
              <a:gd name="T32" fmla="*/ 1496 w 3442"/>
              <a:gd name="T33" fmla="*/ 2036 h 2821"/>
              <a:gd name="T34" fmla="*/ 1482 w 3442"/>
              <a:gd name="T35" fmla="*/ 2145 h 2821"/>
              <a:gd name="T36" fmla="*/ 1824 w 3442"/>
              <a:gd name="T37" fmla="*/ 2189 h 2821"/>
              <a:gd name="T38" fmla="*/ 1911 w 3442"/>
              <a:gd name="T39" fmla="*/ 2123 h 2821"/>
              <a:gd name="T40" fmla="*/ 1869 w 3442"/>
              <a:gd name="T41" fmla="*/ 2021 h 2821"/>
              <a:gd name="T42" fmla="*/ 898 w 3442"/>
              <a:gd name="T43" fmla="*/ 2013 h 2821"/>
              <a:gd name="T44" fmla="*/ 832 w 3442"/>
              <a:gd name="T45" fmla="*/ 2099 h 2821"/>
              <a:gd name="T46" fmla="*/ 898 w 3442"/>
              <a:gd name="T47" fmla="*/ 2186 h 2821"/>
              <a:gd name="T48" fmla="*/ 1251 w 3442"/>
              <a:gd name="T49" fmla="*/ 2163 h 2821"/>
              <a:gd name="T50" fmla="*/ 1264 w 3442"/>
              <a:gd name="T51" fmla="*/ 2054 h 2821"/>
              <a:gd name="T52" fmla="*/ 922 w 3442"/>
              <a:gd name="T53" fmla="*/ 2009 h 2821"/>
              <a:gd name="T54" fmla="*/ 876 w 3442"/>
              <a:gd name="T55" fmla="*/ 1362 h 2821"/>
              <a:gd name="T56" fmla="*/ 832 w 3442"/>
              <a:gd name="T57" fmla="*/ 1625 h 2821"/>
              <a:gd name="T58" fmla="*/ 898 w 3442"/>
              <a:gd name="T59" fmla="*/ 1749 h 2821"/>
              <a:gd name="T60" fmla="*/ 1270 w 3442"/>
              <a:gd name="T61" fmla="*/ 1771 h 2821"/>
              <a:gd name="T62" fmla="*/ 1377 w 3442"/>
              <a:gd name="T63" fmla="*/ 1683 h 2821"/>
              <a:gd name="T64" fmla="*/ 1377 w 3442"/>
              <a:gd name="T65" fmla="*/ 1409 h 2821"/>
              <a:gd name="T66" fmla="*/ 1270 w 3442"/>
              <a:gd name="T67" fmla="*/ 1321 h 2821"/>
              <a:gd name="T68" fmla="*/ 3283 w 3442"/>
              <a:gd name="T69" fmla="*/ 1091 h 2821"/>
              <a:gd name="T70" fmla="*/ 3416 w 3442"/>
              <a:gd name="T71" fmla="*/ 1184 h 2821"/>
              <a:gd name="T72" fmla="*/ 3439 w 3442"/>
              <a:gd name="T73" fmla="*/ 2661 h 2821"/>
              <a:gd name="T74" fmla="*/ 3346 w 3442"/>
              <a:gd name="T75" fmla="*/ 2795 h 2821"/>
              <a:gd name="T76" fmla="*/ 718 w 3442"/>
              <a:gd name="T77" fmla="*/ 2818 h 2821"/>
              <a:gd name="T78" fmla="*/ 585 w 3442"/>
              <a:gd name="T79" fmla="*/ 2724 h 2821"/>
              <a:gd name="T80" fmla="*/ 561 w 3442"/>
              <a:gd name="T81" fmla="*/ 1248 h 2821"/>
              <a:gd name="T82" fmla="*/ 654 w 3442"/>
              <a:gd name="T83" fmla="*/ 1114 h 2821"/>
              <a:gd name="T84" fmla="*/ 179 w 3442"/>
              <a:gd name="T85" fmla="*/ 690 h 2821"/>
              <a:gd name="T86" fmla="*/ 2749 w 3442"/>
              <a:gd name="T87" fmla="*/ 0 h 2821"/>
              <a:gd name="T88" fmla="*/ 2917 w 3442"/>
              <a:gd name="T89" fmla="*/ 70 h 2821"/>
              <a:gd name="T90" fmla="*/ 2987 w 3442"/>
              <a:gd name="T91" fmla="*/ 239 h 2821"/>
              <a:gd name="T92" fmla="*/ 618 w 3442"/>
              <a:gd name="T93" fmla="*/ 933 h 2821"/>
              <a:gd name="T94" fmla="*/ 446 w 3442"/>
              <a:gd name="T95" fmla="*/ 1069 h 2821"/>
              <a:gd name="T96" fmla="*/ 379 w 3442"/>
              <a:gd name="T97" fmla="*/ 1283 h 2821"/>
              <a:gd name="T98" fmla="*/ 129 w 3442"/>
              <a:gd name="T99" fmla="*/ 1906 h 2821"/>
              <a:gd name="T100" fmla="*/ 13 w 3442"/>
              <a:gd name="T101" fmla="*/ 1770 h 2821"/>
              <a:gd name="T102" fmla="*/ 13 w 3442"/>
              <a:gd name="T103" fmla="*/ 164 h 2821"/>
              <a:gd name="T104" fmla="*/ 129 w 3442"/>
              <a:gd name="T105" fmla="*/ 27 h 28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442" h="2821">
                <a:moveTo>
                  <a:pt x="922" y="2400"/>
                </a:moveTo>
                <a:lnTo>
                  <a:pt x="898" y="2404"/>
                </a:lnTo>
                <a:lnTo>
                  <a:pt x="877" y="2413"/>
                </a:lnTo>
                <a:lnTo>
                  <a:pt x="858" y="2427"/>
                </a:lnTo>
                <a:lnTo>
                  <a:pt x="845" y="2446"/>
                </a:lnTo>
                <a:lnTo>
                  <a:pt x="835" y="2467"/>
                </a:lnTo>
                <a:lnTo>
                  <a:pt x="832" y="2491"/>
                </a:lnTo>
                <a:lnTo>
                  <a:pt x="835" y="2515"/>
                </a:lnTo>
                <a:lnTo>
                  <a:pt x="845" y="2536"/>
                </a:lnTo>
                <a:lnTo>
                  <a:pt x="858" y="2555"/>
                </a:lnTo>
                <a:lnTo>
                  <a:pt x="877" y="2569"/>
                </a:lnTo>
                <a:lnTo>
                  <a:pt x="898" y="2578"/>
                </a:lnTo>
                <a:lnTo>
                  <a:pt x="922" y="2581"/>
                </a:lnTo>
                <a:lnTo>
                  <a:pt x="1901" y="2581"/>
                </a:lnTo>
                <a:lnTo>
                  <a:pt x="1925" y="2578"/>
                </a:lnTo>
                <a:lnTo>
                  <a:pt x="1946" y="2569"/>
                </a:lnTo>
                <a:lnTo>
                  <a:pt x="1964" y="2555"/>
                </a:lnTo>
                <a:lnTo>
                  <a:pt x="1978" y="2536"/>
                </a:lnTo>
                <a:lnTo>
                  <a:pt x="1987" y="2515"/>
                </a:lnTo>
                <a:lnTo>
                  <a:pt x="1991" y="2491"/>
                </a:lnTo>
                <a:lnTo>
                  <a:pt x="1987" y="2467"/>
                </a:lnTo>
                <a:lnTo>
                  <a:pt x="1978" y="2446"/>
                </a:lnTo>
                <a:lnTo>
                  <a:pt x="1964" y="2427"/>
                </a:lnTo>
                <a:lnTo>
                  <a:pt x="1946" y="2413"/>
                </a:lnTo>
                <a:lnTo>
                  <a:pt x="1925" y="2404"/>
                </a:lnTo>
                <a:lnTo>
                  <a:pt x="1901" y="2400"/>
                </a:lnTo>
                <a:lnTo>
                  <a:pt x="922" y="2400"/>
                </a:lnTo>
                <a:close/>
                <a:moveTo>
                  <a:pt x="2834" y="2009"/>
                </a:moveTo>
                <a:lnTo>
                  <a:pt x="2810" y="2013"/>
                </a:lnTo>
                <a:lnTo>
                  <a:pt x="2788" y="2021"/>
                </a:lnTo>
                <a:lnTo>
                  <a:pt x="2771" y="2036"/>
                </a:lnTo>
                <a:lnTo>
                  <a:pt x="2757" y="2054"/>
                </a:lnTo>
                <a:lnTo>
                  <a:pt x="2748" y="2076"/>
                </a:lnTo>
                <a:lnTo>
                  <a:pt x="2744" y="2099"/>
                </a:lnTo>
                <a:lnTo>
                  <a:pt x="2748" y="2123"/>
                </a:lnTo>
                <a:lnTo>
                  <a:pt x="2757" y="2145"/>
                </a:lnTo>
                <a:lnTo>
                  <a:pt x="2771" y="2163"/>
                </a:lnTo>
                <a:lnTo>
                  <a:pt x="2788" y="2177"/>
                </a:lnTo>
                <a:lnTo>
                  <a:pt x="2810" y="2186"/>
                </a:lnTo>
                <a:lnTo>
                  <a:pt x="2834" y="2189"/>
                </a:lnTo>
                <a:lnTo>
                  <a:pt x="3099" y="2189"/>
                </a:lnTo>
                <a:lnTo>
                  <a:pt x="3123" y="2186"/>
                </a:lnTo>
                <a:lnTo>
                  <a:pt x="3144" y="2177"/>
                </a:lnTo>
                <a:lnTo>
                  <a:pt x="3163" y="2163"/>
                </a:lnTo>
                <a:lnTo>
                  <a:pt x="3177" y="2145"/>
                </a:lnTo>
                <a:lnTo>
                  <a:pt x="3186" y="2123"/>
                </a:lnTo>
                <a:lnTo>
                  <a:pt x="3189" y="2099"/>
                </a:lnTo>
                <a:lnTo>
                  <a:pt x="3186" y="2076"/>
                </a:lnTo>
                <a:lnTo>
                  <a:pt x="3177" y="2054"/>
                </a:lnTo>
                <a:lnTo>
                  <a:pt x="3163" y="2036"/>
                </a:lnTo>
                <a:lnTo>
                  <a:pt x="3144" y="2021"/>
                </a:lnTo>
                <a:lnTo>
                  <a:pt x="3123" y="2013"/>
                </a:lnTo>
                <a:lnTo>
                  <a:pt x="3099" y="2009"/>
                </a:lnTo>
                <a:lnTo>
                  <a:pt x="2834" y="2009"/>
                </a:lnTo>
                <a:close/>
                <a:moveTo>
                  <a:pt x="2197" y="2009"/>
                </a:moveTo>
                <a:lnTo>
                  <a:pt x="2173" y="2013"/>
                </a:lnTo>
                <a:lnTo>
                  <a:pt x="2151" y="2021"/>
                </a:lnTo>
                <a:lnTo>
                  <a:pt x="2133" y="2036"/>
                </a:lnTo>
                <a:lnTo>
                  <a:pt x="2120" y="2054"/>
                </a:lnTo>
                <a:lnTo>
                  <a:pt x="2110" y="2076"/>
                </a:lnTo>
                <a:lnTo>
                  <a:pt x="2107" y="2099"/>
                </a:lnTo>
                <a:lnTo>
                  <a:pt x="2110" y="2123"/>
                </a:lnTo>
                <a:lnTo>
                  <a:pt x="2120" y="2145"/>
                </a:lnTo>
                <a:lnTo>
                  <a:pt x="2133" y="2163"/>
                </a:lnTo>
                <a:lnTo>
                  <a:pt x="2151" y="2177"/>
                </a:lnTo>
                <a:lnTo>
                  <a:pt x="2173" y="2186"/>
                </a:lnTo>
                <a:lnTo>
                  <a:pt x="2197" y="2189"/>
                </a:lnTo>
                <a:lnTo>
                  <a:pt x="2462" y="2189"/>
                </a:lnTo>
                <a:lnTo>
                  <a:pt x="2486" y="2186"/>
                </a:lnTo>
                <a:lnTo>
                  <a:pt x="2507" y="2177"/>
                </a:lnTo>
                <a:lnTo>
                  <a:pt x="2526" y="2163"/>
                </a:lnTo>
                <a:lnTo>
                  <a:pt x="2539" y="2145"/>
                </a:lnTo>
                <a:lnTo>
                  <a:pt x="2549" y="2123"/>
                </a:lnTo>
                <a:lnTo>
                  <a:pt x="2552" y="2099"/>
                </a:lnTo>
                <a:lnTo>
                  <a:pt x="2549" y="2076"/>
                </a:lnTo>
                <a:lnTo>
                  <a:pt x="2539" y="2054"/>
                </a:lnTo>
                <a:lnTo>
                  <a:pt x="2526" y="2036"/>
                </a:lnTo>
                <a:lnTo>
                  <a:pt x="2507" y="2021"/>
                </a:lnTo>
                <a:lnTo>
                  <a:pt x="2486" y="2013"/>
                </a:lnTo>
                <a:lnTo>
                  <a:pt x="2462" y="2009"/>
                </a:lnTo>
                <a:lnTo>
                  <a:pt x="2197" y="2009"/>
                </a:lnTo>
                <a:close/>
                <a:moveTo>
                  <a:pt x="1560" y="2009"/>
                </a:moveTo>
                <a:lnTo>
                  <a:pt x="1535" y="2013"/>
                </a:lnTo>
                <a:lnTo>
                  <a:pt x="1513" y="2021"/>
                </a:lnTo>
                <a:lnTo>
                  <a:pt x="1496" y="2036"/>
                </a:lnTo>
                <a:lnTo>
                  <a:pt x="1482" y="2054"/>
                </a:lnTo>
                <a:lnTo>
                  <a:pt x="1473" y="2076"/>
                </a:lnTo>
                <a:lnTo>
                  <a:pt x="1470" y="2099"/>
                </a:lnTo>
                <a:lnTo>
                  <a:pt x="1473" y="2123"/>
                </a:lnTo>
                <a:lnTo>
                  <a:pt x="1482" y="2145"/>
                </a:lnTo>
                <a:lnTo>
                  <a:pt x="1496" y="2163"/>
                </a:lnTo>
                <a:lnTo>
                  <a:pt x="1513" y="2177"/>
                </a:lnTo>
                <a:lnTo>
                  <a:pt x="1535" y="2186"/>
                </a:lnTo>
                <a:lnTo>
                  <a:pt x="1560" y="2189"/>
                </a:lnTo>
                <a:lnTo>
                  <a:pt x="1824" y="2189"/>
                </a:lnTo>
                <a:lnTo>
                  <a:pt x="1848" y="2186"/>
                </a:lnTo>
                <a:lnTo>
                  <a:pt x="1869" y="2177"/>
                </a:lnTo>
                <a:lnTo>
                  <a:pt x="1888" y="2163"/>
                </a:lnTo>
                <a:lnTo>
                  <a:pt x="1902" y="2145"/>
                </a:lnTo>
                <a:lnTo>
                  <a:pt x="1911" y="2123"/>
                </a:lnTo>
                <a:lnTo>
                  <a:pt x="1914" y="2099"/>
                </a:lnTo>
                <a:lnTo>
                  <a:pt x="1911" y="2076"/>
                </a:lnTo>
                <a:lnTo>
                  <a:pt x="1902" y="2054"/>
                </a:lnTo>
                <a:lnTo>
                  <a:pt x="1888" y="2036"/>
                </a:lnTo>
                <a:lnTo>
                  <a:pt x="1869" y="2021"/>
                </a:lnTo>
                <a:lnTo>
                  <a:pt x="1848" y="2013"/>
                </a:lnTo>
                <a:lnTo>
                  <a:pt x="1824" y="2009"/>
                </a:lnTo>
                <a:lnTo>
                  <a:pt x="1560" y="2009"/>
                </a:lnTo>
                <a:close/>
                <a:moveTo>
                  <a:pt x="922" y="2009"/>
                </a:moveTo>
                <a:lnTo>
                  <a:pt x="898" y="2013"/>
                </a:lnTo>
                <a:lnTo>
                  <a:pt x="877" y="2021"/>
                </a:lnTo>
                <a:lnTo>
                  <a:pt x="858" y="2036"/>
                </a:lnTo>
                <a:lnTo>
                  <a:pt x="845" y="2054"/>
                </a:lnTo>
                <a:lnTo>
                  <a:pt x="835" y="2076"/>
                </a:lnTo>
                <a:lnTo>
                  <a:pt x="832" y="2099"/>
                </a:lnTo>
                <a:lnTo>
                  <a:pt x="835" y="2123"/>
                </a:lnTo>
                <a:lnTo>
                  <a:pt x="845" y="2145"/>
                </a:lnTo>
                <a:lnTo>
                  <a:pt x="858" y="2163"/>
                </a:lnTo>
                <a:lnTo>
                  <a:pt x="877" y="2177"/>
                </a:lnTo>
                <a:lnTo>
                  <a:pt x="898" y="2186"/>
                </a:lnTo>
                <a:lnTo>
                  <a:pt x="922" y="2189"/>
                </a:lnTo>
                <a:lnTo>
                  <a:pt x="1187" y="2189"/>
                </a:lnTo>
                <a:lnTo>
                  <a:pt x="1211" y="2186"/>
                </a:lnTo>
                <a:lnTo>
                  <a:pt x="1232" y="2177"/>
                </a:lnTo>
                <a:lnTo>
                  <a:pt x="1251" y="2163"/>
                </a:lnTo>
                <a:lnTo>
                  <a:pt x="1264" y="2145"/>
                </a:lnTo>
                <a:lnTo>
                  <a:pt x="1274" y="2123"/>
                </a:lnTo>
                <a:lnTo>
                  <a:pt x="1277" y="2099"/>
                </a:lnTo>
                <a:lnTo>
                  <a:pt x="1274" y="2076"/>
                </a:lnTo>
                <a:lnTo>
                  <a:pt x="1264" y="2054"/>
                </a:lnTo>
                <a:lnTo>
                  <a:pt x="1251" y="2036"/>
                </a:lnTo>
                <a:lnTo>
                  <a:pt x="1232" y="2021"/>
                </a:lnTo>
                <a:lnTo>
                  <a:pt x="1211" y="2013"/>
                </a:lnTo>
                <a:lnTo>
                  <a:pt x="1187" y="2009"/>
                </a:lnTo>
                <a:lnTo>
                  <a:pt x="922" y="2009"/>
                </a:lnTo>
                <a:close/>
                <a:moveTo>
                  <a:pt x="982" y="1318"/>
                </a:moveTo>
                <a:lnTo>
                  <a:pt x="951" y="1321"/>
                </a:lnTo>
                <a:lnTo>
                  <a:pt x="924" y="1329"/>
                </a:lnTo>
                <a:lnTo>
                  <a:pt x="898" y="1343"/>
                </a:lnTo>
                <a:lnTo>
                  <a:pt x="876" y="1362"/>
                </a:lnTo>
                <a:lnTo>
                  <a:pt x="858" y="1384"/>
                </a:lnTo>
                <a:lnTo>
                  <a:pt x="845" y="1409"/>
                </a:lnTo>
                <a:lnTo>
                  <a:pt x="835" y="1438"/>
                </a:lnTo>
                <a:lnTo>
                  <a:pt x="832" y="1468"/>
                </a:lnTo>
                <a:lnTo>
                  <a:pt x="832" y="1625"/>
                </a:lnTo>
                <a:lnTo>
                  <a:pt x="835" y="1654"/>
                </a:lnTo>
                <a:lnTo>
                  <a:pt x="845" y="1683"/>
                </a:lnTo>
                <a:lnTo>
                  <a:pt x="858" y="1708"/>
                </a:lnTo>
                <a:lnTo>
                  <a:pt x="876" y="1730"/>
                </a:lnTo>
                <a:lnTo>
                  <a:pt x="898" y="1749"/>
                </a:lnTo>
                <a:lnTo>
                  <a:pt x="924" y="1762"/>
                </a:lnTo>
                <a:lnTo>
                  <a:pt x="951" y="1771"/>
                </a:lnTo>
                <a:lnTo>
                  <a:pt x="982" y="1774"/>
                </a:lnTo>
                <a:lnTo>
                  <a:pt x="1239" y="1774"/>
                </a:lnTo>
                <a:lnTo>
                  <a:pt x="1270" y="1771"/>
                </a:lnTo>
                <a:lnTo>
                  <a:pt x="1298" y="1762"/>
                </a:lnTo>
                <a:lnTo>
                  <a:pt x="1323" y="1749"/>
                </a:lnTo>
                <a:lnTo>
                  <a:pt x="1345" y="1730"/>
                </a:lnTo>
                <a:lnTo>
                  <a:pt x="1363" y="1708"/>
                </a:lnTo>
                <a:lnTo>
                  <a:pt x="1377" y="1683"/>
                </a:lnTo>
                <a:lnTo>
                  <a:pt x="1386" y="1654"/>
                </a:lnTo>
                <a:lnTo>
                  <a:pt x="1389" y="1625"/>
                </a:lnTo>
                <a:lnTo>
                  <a:pt x="1389" y="1468"/>
                </a:lnTo>
                <a:lnTo>
                  <a:pt x="1386" y="1438"/>
                </a:lnTo>
                <a:lnTo>
                  <a:pt x="1377" y="1409"/>
                </a:lnTo>
                <a:lnTo>
                  <a:pt x="1363" y="1384"/>
                </a:lnTo>
                <a:lnTo>
                  <a:pt x="1345" y="1362"/>
                </a:lnTo>
                <a:lnTo>
                  <a:pt x="1323" y="1343"/>
                </a:lnTo>
                <a:lnTo>
                  <a:pt x="1298" y="1329"/>
                </a:lnTo>
                <a:lnTo>
                  <a:pt x="1270" y="1321"/>
                </a:lnTo>
                <a:lnTo>
                  <a:pt x="1239" y="1318"/>
                </a:lnTo>
                <a:lnTo>
                  <a:pt x="982" y="1318"/>
                </a:lnTo>
                <a:close/>
                <a:moveTo>
                  <a:pt x="753" y="1088"/>
                </a:moveTo>
                <a:lnTo>
                  <a:pt x="3248" y="1088"/>
                </a:lnTo>
                <a:lnTo>
                  <a:pt x="3283" y="1091"/>
                </a:lnTo>
                <a:lnTo>
                  <a:pt x="3316" y="1100"/>
                </a:lnTo>
                <a:lnTo>
                  <a:pt x="3346" y="1114"/>
                </a:lnTo>
                <a:lnTo>
                  <a:pt x="3373" y="1134"/>
                </a:lnTo>
                <a:lnTo>
                  <a:pt x="3396" y="1157"/>
                </a:lnTo>
                <a:lnTo>
                  <a:pt x="3416" y="1184"/>
                </a:lnTo>
                <a:lnTo>
                  <a:pt x="3431" y="1215"/>
                </a:lnTo>
                <a:lnTo>
                  <a:pt x="3439" y="1248"/>
                </a:lnTo>
                <a:lnTo>
                  <a:pt x="3442" y="1283"/>
                </a:lnTo>
                <a:lnTo>
                  <a:pt x="3442" y="2625"/>
                </a:lnTo>
                <a:lnTo>
                  <a:pt x="3439" y="2661"/>
                </a:lnTo>
                <a:lnTo>
                  <a:pt x="3431" y="2694"/>
                </a:lnTo>
                <a:lnTo>
                  <a:pt x="3416" y="2724"/>
                </a:lnTo>
                <a:lnTo>
                  <a:pt x="3396" y="2752"/>
                </a:lnTo>
                <a:lnTo>
                  <a:pt x="3373" y="2776"/>
                </a:lnTo>
                <a:lnTo>
                  <a:pt x="3346" y="2795"/>
                </a:lnTo>
                <a:lnTo>
                  <a:pt x="3316" y="2809"/>
                </a:lnTo>
                <a:lnTo>
                  <a:pt x="3283" y="2818"/>
                </a:lnTo>
                <a:lnTo>
                  <a:pt x="3248" y="2821"/>
                </a:lnTo>
                <a:lnTo>
                  <a:pt x="753" y="2821"/>
                </a:lnTo>
                <a:lnTo>
                  <a:pt x="718" y="2818"/>
                </a:lnTo>
                <a:lnTo>
                  <a:pt x="685" y="2809"/>
                </a:lnTo>
                <a:lnTo>
                  <a:pt x="654" y="2795"/>
                </a:lnTo>
                <a:lnTo>
                  <a:pt x="627" y="2776"/>
                </a:lnTo>
                <a:lnTo>
                  <a:pt x="604" y="2752"/>
                </a:lnTo>
                <a:lnTo>
                  <a:pt x="585" y="2724"/>
                </a:lnTo>
                <a:lnTo>
                  <a:pt x="570" y="2694"/>
                </a:lnTo>
                <a:lnTo>
                  <a:pt x="561" y="2661"/>
                </a:lnTo>
                <a:lnTo>
                  <a:pt x="558" y="2625"/>
                </a:lnTo>
                <a:lnTo>
                  <a:pt x="558" y="1283"/>
                </a:lnTo>
                <a:lnTo>
                  <a:pt x="561" y="1248"/>
                </a:lnTo>
                <a:lnTo>
                  <a:pt x="570" y="1215"/>
                </a:lnTo>
                <a:lnTo>
                  <a:pt x="585" y="1184"/>
                </a:lnTo>
                <a:lnTo>
                  <a:pt x="604" y="1157"/>
                </a:lnTo>
                <a:lnTo>
                  <a:pt x="627" y="1134"/>
                </a:lnTo>
                <a:lnTo>
                  <a:pt x="654" y="1114"/>
                </a:lnTo>
                <a:lnTo>
                  <a:pt x="685" y="1100"/>
                </a:lnTo>
                <a:lnTo>
                  <a:pt x="718" y="1091"/>
                </a:lnTo>
                <a:lnTo>
                  <a:pt x="753" y="1088"/>
                </a:lnTo>
                <a:close/>
                <a:moveTo>
                  <a:pt x="179" y="397"/>
                </a:moveTo>
                <a:lnTo>
                  <a:pt x="179" y="690"/>
                </a:lnTo>
                <a:lnTo>
                  <a:pt x="2807" y="690"/>
                </a:lnTo>
                <a:lnTo>
                  <a:pt x="2807" y="397"/>
                </a:lnTo>
                <a:lnTo>
                  <a:pt x="179" y="397"/>
                </a:lnTo>
                <a:close/>
                <a:moveTo>
                  <a:pt x="239" y="0"/>
                </a:moveTo>
                <a:lnTo>
                  <a:pt x="2749" y="0"/>
                </a:lnTo>
                <a:lnTo>
                  <a:pt x="2787" y="3"/>
                </a:lnTo>
                <a:lnTo>
                  <a:pt x="2824" y="12"/>
                </a:lnTo>
                <a:lnTo>
                  <a:pt x="2857" y="27"/>
                </a:lnTo>
                <a:lnTo>
                  <a:pt x="2889" y="46"/>
                </a:lnTo>
                <a:lnTo>
                  <a:pt x="2917" y="70"/>
                </a:lnTo>
                <a:lnTo>
                  <a:pt x="2941" y="99"/>
                </a:lnTo>
                <a:lnTo>
                  <a:pt x="2960" y="130"/>
                </a:lnTo>
                <a:lnTo>
                  <a:pt x="2975" y="164"/>
                </a:lnTo>
                <a:lnTo>
                  <a:pt x="2984" y="201"/>
                </a:lnTo>
                <a:lnTo>
                  <a:pt x="2987" y="239"/>
                </a:lnTo>
                <a:lnTo>
                  <a:pt x="2987" y="908"/>
                </a:lnTo>
                <a:lnTo>
                  <a:pt x="753" y="908"/>
                </a:lnTo>
                <a:lnTo>
                  <a:pt x="705" y="910"/>
                </a:lnTo>
                <a:lnTo>
                  <a:pt x="660" y="919"/>
                </a:lnTo>
                <a:lnTo>
                  <a:pt x="618" y="933"/>
                </a:lnTo>
                <a:lnTo>
                  <a:pt x="577" y="952"/>
                </a:lnTo>
                <a:lnTo>
                  <a:pt x="539" y="975"/>
                </a:lnTo>
                <a:lnTo>
                  <a:pt x="504" y="1003"/>
                </a:lnTo>
                <a:lnTo>
                  <a:pt x="473" y="1034"/>
                </a:lnTo>
                <a:lnTo>
                  <a:pt x="446" y="1069"/>
                </a:lnTo>
                <a:lnTo>
                  <a:pt x="423" y="1107"/>
                </a:lnTo>
                <a:lnTo>
                  <a:pt x="404" y="1148"/>
                </a:lnTo>
                <a:lnTo>
                  <a:pt x="390" y="1191"/>
                </a:lnTo>
                <a:lnTo>
                  <a:pt x="382" y="1236"/>
                </a:lnTo>
                <a:lnTo>
                  <a:pt x="379" y="1283"/>
                </a:lnTo>
                <a:lnTo>
                  <a:pt x="379" y="1934"/>
                </a:lnTo>
                <a:lnTo>
                  <a:pt x="239" y="1934"/>
                </a:lnTo>
                <a:lnTo>
                  <a:pt x="200" y="1931"/>
                </a:lnTo>
                <a:lnTo>
                  <a:pt x="163" y="1921"/>
                </a:lnTo>
                <a:lnTo>
                  <a:pt x="129" y="1906"/>
                </a:lnTo>
                <a:lnTo>
                  <a:pt x="97" y="1888"/>
                </a:lnTo>
                <a:lnTo>
                  <a:pt x="70" y="1863"/>
                </a:lnTo>
                <a:lnTo>
                  <a:pt x="46" y="1836"/>
                </a:lnTo>
                <a:lnTo>
                  <a:pt x="26" y="1804"/>
                </a:lnTo>
                <a:lnTo>
                  <a:pt x="13" y="1770"/>
                </a:lnTo>
                <a:lnTo>
                  <a:pt x="3" y="1733"/>
                </a:lnTo>
                <a:lnTo>
                  <a:pt x="0" y="1694"/>
                </a:lnTo>
                <a:lnTo>
                  <a:pt x="0" y="239"/>
                </a:lnTo>
                <a:lnTo>
                  <a:pt x="3" y="201"/>
                </a:lnTo>
                <a:lnTo>
                  <a:pt x="13" y="164"/>
                </a:lnTo>
                <a:lnTo>
                  <a:pt x="26" y="130"/>
                </a:lnTo>
                <a:lnTo>
                  <a:pt x="46" y="99"/>
                </a:lnTo>
                <a:lnTo>
                  <a:pt x="70" y="70"/>
                </a:lnTo>
                <a:lnTo>
                  <a:pt x="97" y="46"/>
                </a:lnTo>
                <a:lnTo>
                  <a:pt x="129" y="27"/>
                </a:lnTo>
                <a:lnTo>
                  <a:pt x="163" y="12"/>
                </a:lnTo>
                <a:lnTo>
                  <a:pt x="200" y="3"/>
                </a:lnTo>
                <a:lnTo>
                  <a:pt x="239" y="0"/>
                </a:lnTo>
                <a:close/>
              </a:path>
            </a:pathLst>
          </a:custGeom>
          <a:solidFill>
            <a:sysClr val="window" lastClr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566" tIns="60781" rIns="121566" bIns="60781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3742" eaLnBrk="1" fontAlgn="base" latinLnBrk="0" hangingPunct="1">
              <a:lnSpc>
                <a:spcPct val="90000"/>
              </a:lnSpc>
              <a:spcBef>
                <a:spcPct val="35000"/>
              </a:spcBef>
              <a:spcAft>
                <a:spcPct val="15000"/>
              </a:spcAft>
              <a:buClrTx/>
              <a:buSzPct val="65000"/>
              <a:buFontTx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圆角矩形 51"/>
          <p:cNvSpPr>
            <a:spLocks/>
          </p:cNvSpPr>
          <p:nvPr/>
        </p:nvSpPr>
        <p:spPr>
          <a:xfrm>
            <a:off x="2068089" y="3250785"/>
            <a:ext cx="1775226" cy="28390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25400" cap="flat" cmpd="sng" algn="ctr">
            <a:noFill/>
            <a:prstDash val="solid"/>
          </a:ln>
          <a:effectLst/>
        </p:spPr>
        <p:txBody>
          <a:bodyPr lIns="121665" tIns="60832" rIns="121665" bIns="60832" rtlCol="0" anchor="ctr"/>
          <a:lstStyle/>
          <a:p>
            <a:pPr marL="0" marR="0" lvl="0" indent="0" algn="ctr" defTabSz="913742" eaLnBrk="1" fontAlgn="base" latinLnBrk="0" hangingPunct="1">
              <a:lnSpc>
                <a:spcPct val="90000"/>
              </a:lnSpc>
              <a:spcBef>
                <a:spcPct val="35000"/>
              </a:spcBef>
              <a:spcAft>
                <a:spcPct val="15000"/>
              </a:spcAft>
              <a:buClrTx/>
              <a:buSzPct val="65000"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Merchandise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571599" y="1463677"/>
            <a:ext cx="1100234" cy="280928"/>
          </a:xfrm>
          <a:prstGeom prst="roundRect">
            <a:avLst/>
          </a:prstGeom>
          <a:ln w="28575"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Log in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243102" y="1795279"/>
            <a:ext cx="1494352" cy="272415"/>
          </a:xfrm>
          <a:prstGeom prst="roundRect">
            <a:avLst/>
          </a:prstGeom>
          <a:ln w="28575"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Search for Demands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356869" y="2227327"/>
            <a:ext cx="1323477" cy="27241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Release Demands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262243" y="2590962"/>
            <a:ext cx="1198189" cy="272415"/>
          </a:xfrm>
          <a:prstGeom prst="round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000">
                <a:latin typeface="微软雅黑" panose="020B0503020204020204" pitchFamily="34" charset="-122"/>
                <a:ea typeface="微软雅黑" panose="020B0503020204020204" pitchFamily="34" charset="-122"/>
              </a:rPr>
              <a:t>Matchmaking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113264" y="3091423"/>
            <a:ext cx="1620522" cy="272415"/>
          </a:xfrm>
          <a:prstGeom prst="round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Business Negotiation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262243" y="3392334"/>
            <a:ext cx="1392040" cy="272415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Reach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Consensus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653060" y="3901175"/>
            <a:ext cx="1109799" cy="272415"/>
          </a:xfrm>
          <a:prstGeom prst="roundRect">
            <a:avLst/>
          </a:prstGeom>
          <a:ln w="28575"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Sign Contract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262243" y="4265688"/>
            <a:ext cx="841924" cy="272415"/>
          </a:xfrm>
          <a:prstGeom prst="roundRect">
            <a:avLst/>
          </a:prstGeom>
          <a:ln w="28575"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Feedback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燕尾形 70">
            <a:extLst>
              <a:ext uri="{FF2B5EF4-FFF2-40B4-BE49-F238E27FC236}">
                <a16:creationId xmlns:a16="http://schemas.microsoft.com/office/drawing/2014/main" xmlns="" id="{D3A6F266-7F1A-B446-9AB6-21F4896947C1}"/>
              </a:ext>
            </a:extLst>
          </p:cNvPr>
          <p:cNvSpPr/>
          <p:nvPr/>
        </p:nvSpPr>
        <p:spPr>
          <a:xfrm rot="628014">
            <a:off x="6985877" y="3346681"/>
            <a:ext cx="153094" cy="147600"/>
          </a:xfrm>
          <a:prstGeom prst="chevron">
            <a:avLst/>
          </a:prstGeom>
          <a:solidFill>
            <a:srgbClr val="00B0F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燕尾形 71">
            <a:extLst>
              <a:ext uri="{FF2B5EF4-FFF2-40B4-BE49-F238E27FC236}">
                <a16:creationId xmlns:a16="http://schemas.microsoft.com/office/drawing/2014/main" xmlns="" id="{D5FA9E22-9E2C-E040-B925-7957D25157A0}"/>
              </a:ext>
            </a:extLst>
          </p:cNvPr>
          <p:cNvSpPr/>
          <p:nvPr/>
        </p:nvSpPr>
        <p:spPr>
          <a:xfrm rot="628014">
            <a:off x="6985809" y="4191426"/>
            <a:ext cx="153094" cy="148127"/>
          </a:xfrm>
          <a:prstGeom prst="chevron">
            <a:avLst/>
          </a:prstGeom>
          <a:solidFill>
            <a:srgbClr val="00B0F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燕尾形 74">
            <a:extLst>
              <a:ext uri="{FF2B5EF4-FFF2-40B4-BE49-F238E27FC236}">
                <a16:creationId xmlns:a16="http://schemas.microsoft.com/office/drawing/2014/main" xmlns="" id="{4FE661E3-D697-BC4C-8001-3A65B4CE782C}"/>
              </a:ext>
            </a:extLst>
          </p:cNvPr>
          <p:cNvSpPr/>
          <p:nvPr/>
        </p:nvSpPr>
        <p:spPr>
          <a:xfrm rot="9798687">
            <a:off x="6939776" y="3734701"/>
            <a:ext cx="153094" cy="147600"/>
          </a:xfrm>
          <a:prstGeom prst="chevron">
            <a:avLst/>
          </a:prstGeom>
          <a:solidFill>
            <a:srgbClr val="00B0F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燕尾形 77">
            <a:extLst>
              <a:ext uri="{FF2B5EF4-FFF2-40B4-BE49-F238E27FC236}">
                <a16:creationId xmlns:a16="http://schemas.microsoft.com/office/drawing/2014/main" xmlns="" id="{E11ED425-1CEB-CE4D-A704-54F43B9367FB}"/>
              </a:ext>
            </a:extLst>
          </p:cNvPr>
          <p:cNvSpPr/>
          <p:nvPr/>
        </p:nvSpPr>
        <p:spPr>
          <a:xfrm rot="628014">
            <a:off x="6865898" y="3324413"/>
            <a:ext cx="153094" cy="147600"/>
          </a:xfrm>
          <a:prstGeom prst="chevron">
            <a:avLst/>
          </a:prstGeom>
          <a:solidFill>
            <a:srgbClr val="00B0F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燕尾形 78">
            <a:extLst>
              <a:ext uri="{FF2B5EF4-FFF2-40B4-BE49-F238E27FC236}">
                <a16:creationId xmlns:a16="http://schemas.microsoft.com/office/drawing/2014/main" xmlns="" id="{C32D6BE1-B5C4-B547-92CE-49CCCFA344DE}"/>
              </a:ext>
            </a:extLst>
          </p:cNvPr>
          <p:cNvSpPr/>
          <p:nvPr/>
        </p:nvSpPr>
        <p:spPr>
          <a:xfrm rot="628014">
            <a:off x="6865830" y="4169158"/>
            <a:ext cx="153094" cy="148127"/>
          </a:xfrm>
          <a:prstGeom prst="chevron">
            <a:avLst/>
          </a:prstGeom>
          <a:solidFill>
            <a:srgbClr val="00B0F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燕尾形 81">
            <a:extLst>
              <a:ext uri="{FF2B5EF4-FFF2-40B4-BE49-F238E27FC236}">
                <a16:creationId xmlns:a16="http://schemas.microsoft.com/office/drawing/2014/main" xmlns="" id="{81A61660-823E-BB46-AAD3-3FE918312735}"/>
              </a:ext>
            </a:extLst>
          </p:cNvPr>
          <p:cNvSpPr/>
          <p:nvPr/>
        </p:nvSpPr>
        <p:spPr>
          <a:xfrm rot="9798687">
            <a:off x="6827226" y="3767698"/>
            <a:ext cx="153094" cy="147600"/>
          </a:xfrm>
          <a:prstGeom prst="chevron">
            <a:avLst/>
          </a:prstGeom>
          <a:solidFill>
            <a:srgbClr val="00B0F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燕尾形 86">
            <a:extLst>
              <a:ext uri="{FF2B5EF4-FFF2-40B4-BE49-F238E27FC236}">
                <a16:creationId xmlns:a16="http://schemas.microsoft.com/office/drawing/2014/main" xmlns="" id="{CC7B2120-EDF1-6042-9983-0BAE9B1DBC5C}"/>
              </a:ext>
            </a:extLst>
          </p:cNvPr>
          <p:cNvSpPr/>
          <p:nvPr/>
        </p:nvSpPr>
        <p:spPr>
          <a:xfrm rot="9798687">
            <a:off x="6934767" y="2902471"/>
            <a:ext cx="153094" cy="147600"/>
          </a:xfrm>
          <a:prstGeom prst="chevron">
            <a:avLst/>
          </a:prstGeom>
          <a:solidFill>
            <a:srgbClr val="00B0F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燕尾形 87">
            <a:extLst>
              <a:ext uri="{FF2B5EF4-FFF2-40B4-BE49-F238E27FC236}">
                <a16:creationId xmlns:a16="http://schemas.microsoft.com/office/drawing/2014/main" xmlns="" id="{20A37801-522B-CA47-8964-CFAF76656236}"/>
              </a:ext>
            </a:extLst>
          </p:cNvPr>
          <p:cNvSpPr/>
          <p:nvPr/>
        </p:nvSpPr>
        <p:spPr>
          <a:xfrm rot="9798687">
            <a:off x="6822217" y="2935468"/>
            <a:ext cx="153094" cy="147600"/>
          </a:xfrm>
          <a:prstGeom prst="chevron">
            <a:avLst/>
          </a:prstGeom>
          <a:solidFill>
            <a:srgbClr val="00B0F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燕尾形 88">
            <a:extLst>
              <a:ext uri="{FF2B5EF4-FFF2-40B4-BE49-F238E27FC236}">
                <a16:creationId xmlns:a16="http://schemas.microsoft.com/office/drawing/2014/main" xmlns="" id="{B82F0AC3-6602-E749-96C7-993244804D01}"/>
              </a:ext>
            </a:extLst>
          </p:cNvPr>
          <p:cNvSpPr/>
          <p:nvPr/>
        </p:nvSpPr>
        <p:spPr>
          <a:xfrm rot="628014">
            <a:off x="6985807" y="2498055"/>
            <a:ext cx="153094" cy="148127"/>
          </a:xfrm>
          <a:prstGeom prst="chevron">
            <a:avLst/>
          </a:prstGeom>
          <a:solidFill>
            <a:srgbClr val="00B0F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燕尾形 89">
            <a:extLst>
              <a:ext uri="{FF2B5EF4-FFF2-40B4-BE49-F238E27FC236}">
                <a16:creationId xmlns:a16="http://schemas.microsoft.com/office/drawing/2014/main" xmlns="" id="{DAB2E749-B167-B34A-AB26-8219485358B4}"/>
              </a:ext>
            </a:extLst>
          </p:cNvPr>
          <p:cNvSpPr/>
          <p:nvPr/>
        </p:nvSpPr>
        <p:spPr>
          <a:xfrm rot="628014">
            <a:off x="6865828" y="2475787"/>
            <a:ext cx="153094" cy="148127"/>
          </a:xfrm>
          <a:prstGeom prst="chevron">
            <a:avLst/>
          </a:prstGeom>
          <a:solidFill>
            <a:srgbClr val="00B0F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燕尾形 90">
            <a:extLst>
              <a:ext uri="{FF2B5EF4-FFF2-40B4-BE49-F238E27FC236}">
                <a16:creationId xmlns:a16="http://schemas.microsoft.com/office/drawing/2014/main" xmlns="" id="{6C6808A7-287A-424A-A9D8-F5B3ACEDF699}"/>
              </a:ext>
            </a:extLst>
          </p:cNvPr>
          <p:cNvSpPr/>
          <p:nvPr/>
        </p:nvSpPr>
        <p:spPr>
          <a:xfrm rot="9798687">
            <a:off x="6934767" y="2051765"/>
            <a:ext cx="153094" cy="147600"/>
          </a:xfrm>
          <a:prstGeom prst="chevron">
            <a:avLst/>
          </a:prstGeom>
          <a:solidFill>
            <a:srgbClr val="00B0F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燕尾形 91">
            <a:extLst>
              <a:ext uri="{FF2B5EF4-FFF2-40B4-BE49-F238E27FC236}">
                <a16:creationId xmlns:a16="http://schemas.microsoft.com/office/drawing/2014/main" xmlns="" id="{F9CD015A-2E1F-324F-A423-C80265324E14}"/>
              </a:ext>
            </a:extLst>
          </p:cNvPr>
          <p:cNvSpPr/>
          <p:nvPr/>
        </p:nvSpPr>
        <p:spPr>
          <a:xfrm rot="9798687">
            <a:off x="6822217" y="2084762"/>
            <a:ext cx="153094" cy="147600"/>
          </a:xfrm>
          <a:prstGeom prst="chevron">
            <a:avLst/>
          </a:prstGeom>
          <a:solidFill>
            <a:srgbClr val="00B0F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3" name="燕尾形 92">
            <a:extLst>
              <a:ext uri="{FF2B5EF4-FFF2-40B4-BE49-F238E27FC236}">
                <a16:creationId xmlns:a16="http://schemas.microsoft.com/office/drawing/2014/main" xmlns="" id="{E7738AD0-BEF9-3149-8C4E-C84C8E8DB024}"/>
              </a:ext>
            </a:extLst>
          </p:cNvPr>
          <p:cNvSpPr/>
          <p:nvPr/>
        </p:nvSpPr>
        <p:spPr>
          <a:xfrm rot="628014">
            <a:off x="6985806" y="1647975"/>
            <a:ext cx="153094" cy="148127"/>
          </a:xfrm>
          <a:prstGeom prst="chevron">
            <a:avLst/>
          </a:prstGeom>
          <a:solidFill>
            <a:srgbClr val="00B0F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4" name="燕尾形 93">
            <a:extLst>
              <a:ext uri="{FF2B5EF4-FFF2-40B4-BE49-F238E27FC236}">
                <a16:creationId xmlns:a16="http://schemas.microsoft.com/office/drawing/2014/main" xmlns="" id="{E6A79FFC-9410-8C40-98B3-A5C299E9A4DC}"/>
              </a:ext>
            </a:extLst>
          </p:cNvPr>
          <p:cNvSpPr/>
          <p:nvPr/>
        </p:nvSpPr>
        <p:spPr>
          <a:xfrm rot="628014">
            <a:off x="6865827" y="1625707"/>
            <a:ext cx="153094" cy="148127"/>
          </a:xfrm>
          <a:prstGeom prst="chevron">
            <a:avLst/>
          </a:prstGeom>
          <a:solidFill>
            <a:srgbClr val="00B0F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54481949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521423" y="269229"/>
            <a:ext cx="6177429" cy="369299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zh-CN" sz="2000" dirty="0"/>
              <a:t>Offline</a:t>
            </a:r>
            <a:r>
              <a:rPr lang="zh-CN" altLang="en-US" sz="2000" dirty="0"/>
              <a:t> </a:t>
            </a:r>
            <a:r>
              <a:rPr lang="en-US" altLang="zh-CN" sz="2000" dirty="0"/>
              <a:t>Events</a:t>
            </a:r>
            <a:r>
              <a:rPr lang="zh-CN" altLang="en-US" sz="2000" dirty="0"/>
              <a:t>：</a:t>
            </a:r>
            <a:r>
              <a:rPr lang="en-US" altLang="zh-CN" sz="2000" dirty="0"/>
              <a:t> F2F with Global Partners</a:t>
            </a:r>
            <a:endParaRPr lang="zh-CN" altLang="en-US" sz="2000" dirty="0"/>
          </a:p>
        </p:txBody>
      </p:sp>
      <p:sp>
        <p:nvSpPr>
          <p:cNvPr id="3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7812360" y="4659982"/>
            <a:ext cx="841924" cy="365125"/>
          </a:xfrm>
        </p:spPr>
        <p:txBody>
          <a:bodyPr/>
          <a:lstStyle/>
          <a:p>
            <a:fld id="{0C913308-F349-4B6D-A68A-DD1791B4A57B}" type="slidenum">
              <a:rPr lang="zh-CN" altLang="en-US" sz="1050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zh-CN" altLang="en-US" sz="105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366" y="0"/>
            <a:ext cx="1970633" cy="699542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0" y="0"/>
            <a:ext cx="714999" cy="559326"/>
            <a:chOff x="0" y="0"/>
            <a:chExt cx="714999" cy="559326"/>
          </a:xfrm>
        </p:grpSpPr>
        <p:cxnSp>
          <p:nvCxnSpPr>
            <p:cNvPr id="6" name="直接连接符 5"/>
            <p:cNvCxnSpPr/>
            <p:nvPr/>
          </p:nvCxnSpPr>
          <p:spPr>
            <a:xfrm flipH="1">
              <a:off x="0" y="0"/>
              <a:ext cx="611560" cy="559326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H="1">
              <a:off x="327847" y="0"/>
              <a:ext cx="387152" cy="366203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8" name="图示 7"/>
          <p:cNvGraphicFramePr/>
          <p:nvPr>
            <p:extLst>
              <p:ext uri="{D42A27DB-BD31-4B8C-83A1-F6EECF244321}">
                <p14:modId xmlns:p14="http://schemas.microsoft.com/office/powerpoint/2010/main" val="2462090379"/>
              </p:ext>
            </p:extLst>
          </p:nvPr>
        </p:nvGraphicFramePr>
        <p:xfrm>
          <a:off x="565261" y="855133"/>
          <a:ext cx="4392488" cy="1963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0" name="图示 9"/>
          <p:cNvGraphicFramePr/>
          <p:nvPr>
            <p:extLst>
              <p:ext uri="{D42A27DB-BD31-4B8C-83A1-F6EECF244321}">
                <p14:modId xmlns:p14="http://schemas.microsoft.com/office/powerpoint/2010/main" val="1976330863"/>
              </p:ext>
            </p:extLst>
          </p:nvPr>
        </p:nvGraphicFramePr>
        <p:xfrm>
          <a:off x="3288765" y="3116319"/>
          <a:ext cx="5623505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cxnSp>
        <p:nvCxnSpPr>
          <p:cNvPr id="12" name="直接连接符 32"/>
          <p:cNvCxnSpPr/>
          <p:nvPr/>
        </p:nvCxnSpPr>
        <p:spPr>
          <a:xfrm flipH="1">
            <a:off x="521423" y="2859782"/>
            <a:ext cx="7867001" cy="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dash"/>
            <a:miter lim="800000"/>
          </a:ln>
          <a:effectLst/>
        </p:spPr>
      </p:cxnSp>
      <p:sp>
        <p:nvSpPr>
          <p:cNvPr id="14" name="等腰三角形 13"/>
          <p:cNvSpPr/>
          <p:nvPr/>
        </p:nvSpPr>
        <p:spPr bwMode="auto">
          <a:xfrm rot="5400000">
            <a:off x="5112950" y="2352414"/>
            <a:ext cx="434596" cy="381225"/>
          </a:xfrm>
          <a:prstGeom prst="triangle">
            <a:avLst/>
          </a:prstGeom>
          <a:solidFill>
            <a:srgbClr val="5B9BD5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479633" y="2350769"/>
            <a:ext cx="3387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en-US" altLang="zh-CN" b="1" kern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Online Events Management</a:t>
            </a:r>
          </a:p>
        </p:txBody>
      </p:sp>
      <p:sp>
        <p:nvSpPr>
          <p:cNvPr id="16" name="等腰三角形 15"/>
          <p:cNvSpPr/>
          <p:nvPr/>
        </p:nvSpPr>
        <p:spPr bwMode="auto">
          <a:xfrm rot="5400000">
            <a:off x="131392" y="4554907"/>
            <a:ext cx="434596" cy="381225"/>
          </a:xfrm>
          <a:prstGeom prst="triangle">
            <a:avLst/>
          </a:prstGeom>
          <a:solidFill>
            <a:srgbClr val="5B9BD5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02720" y="4580507"/>
            <a:ext cx="3366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en-US" altLang="zh-CN" b="1" kern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Offline</a:t>
            </a:r>
            <a:r>
              <a:rPr lang="zh-CN" altLang="en-US" b="1" kern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kern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Events Participation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AC2A1821-4074-1C45-9688-977D59DAFF45}"/>
              </a:ext>
            </a:extLst>
          </p:cNvPr>
          <p:cNvPicPr>
            <a:picLocks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4"/>
          <a:stretch/>
        </p:blipFill>
        <p:spPr>
          <a:xfrm>
            <a:off x="1053096" y="3055998"/>
            <a:ext cx="1934728" cy="1397775"/>
          </a:xfrm>
          <a:prstGeom prst="rect">
            <a:avLst/>
          </a:prstGeom>
          <a:ln w="38100">
            <a:solidFill>
              <a:schemeClr val="bg1">
                <a:lumMod val="65000"/>
              </a:schemeClr>
            </a:solidFill>
          </a:ln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AC2A1821-4074-1C45-9688-977D59DAFF45}"/>
              </a:ext>
            </a:extLst>
          </p:cNvPr>
          <p:cNvPicPr>
            <a:picLocks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67"/>
          <a:stretch/>
        </p:blipFill>
        <p:spPr>
          <a:xfrm>
            <a:off x="5940153" y="780616"/>
            <a:ext cx="1998348" cy="1401575"/>
          </a:xfrm>
          <a:prstGeom prst="rect">
            <a:avLst/>
          </a:prstGeom>
          <a:ln w="38100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97433516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503702" y="232987"/>
            <a:ext cx="7992579" cy="369299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zh-CN" sz="2000" dirty="0"/>
              <a:t>Featured</a:t>
            </a:r>
            <a:r>
              <a:rPr lang="zh-CN" altLang="en-US" sz="2000" dirty="0"/>
              <a:t> </a:t>
            </a:r>
            <a:r>
              <a:rPr lang="en-US" altLang="zh-CN" sz="2000" dirty="0"/>
              <a:t>Zone</a:t>
            </a:r>
            <a:r>
              <a:rPr lang="zh-CN" altLang="en-US" sz="2000" dirty="0"/>
              <a:t>：</a:t>
            </a:r>
            <a:r>
              <a:rPr lang="en-US" altLang="zh-CN" sz="2000" dirty="0"/>
              <a:t>Ride along with Growing Region</a:t>
            </a:r>
            <a:endParaRPr lang="zh-CN" altLang="en-US" sz="2000" dirty="0"/>
          </a:p>
        </p:txBody>
      </p:sp>
      <p:sp>
        <p:nvSpPr>
          <p:cNvPr id="3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7812360" y="4659982"/>
            <a:ext cx="841924" cy="365125"/>
          </a:xfrm>
        </p:spPr>
        <p:txBody>
          <a:bodyPr/>
          <a:lstStyle/>
          <a:p>
            <a:fld id="{0C913308-F349-4B6D-A68A-DD1791B4A57B}" type="slidenum">
              <a:rPr lang="zh-CN" altLang="en-US" sz="1050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zh-CN" altLang="en-US" sz="105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366" y="0"/>
            <a:ext cx="1970633" cy="699542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0" y="0"/>
            <a:ext cx="714999" cy="559326"/>
            <a:chOff x="0" y="0"/>
            <a:chExt cx="714999" cy="559326"/>
          </a:xfrm>
        </p:grpSpPr>
        <p:cxnSp>
          <p:nvCxnSpPr>
            <p:cNvPr id="6" name="直接连接符 5"/>
            <p:cNvCxnSpPr/>
            <p:nvPr/>
          </p:nvCxnSpPr>
          <p:spPr>
            <a:xfrm flipH="1">
              <a:off x="0" y="0"/>
              <a:ext cx="611560" cy="559326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H="1">
              <a:off x="327847" y="0"/>
              <a:ext cx="387152" cy="366203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直接连接符 8"/>
          <p:cNvCxnSpPr/>
          <p:nvPr/>
        </p:nvCxnSpPr>
        <p:spPr>
          <a:xfrm>
            <a:off x="4499992" y="915566"/>
            <a:ext cx="0" cy="2455769"/>
          </a:xfrm>
          <a:prstGeom prst="line">
            <a:avLst/>
          </a:prstGeom>
          <a:ln w="285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AC2A1821-4074-1C45-9688-977D59DAFF45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661" y="1196101"/>
            <a:ext cx="2368742" cy="1645436"/>
          </a:xfrm>
          <a:prstGeom prst="rect">
            <a:avLst/>
          </a:prstGeom>
          <a:ln w="38100">
            <a:solidFill>
              <a:schemeClr val="bg1">
                <a:lumMod val="65000"/>
              </a:schemeClr>
            </a:solidFill>
          </a:ln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AC2A1821-4074-1C45-9688-977D59DAFF45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96337"/>
            <a:ext cx="2368800" cy="1645200"/>
          </a:xfrm>
          <a:prstGeom prst="rect">
            <a:avLst/>
          </a:prstGeom>
          <a:ln w="38100">
            <a:solidFill>
              <a:schemeClr val="bg1">
                <a:lumMod val="65000"/>
              </a:schemeClr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929998" y="3095745"/>
            <a:ext cx="2740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/>
              <a:t>“Belt and Road”</a:t>
            </a:r>
            <a:endParaRPr lang="zh-CN" alt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081754" y="3039363"/>
            <a:ext cx="3188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/>
              <a:t>Guangdong-Hong Kong-Macao</a:t>
            </a:r>
          </a:p>
          <a:p>
            <a:pPr algn="ctr"/>
            <a:r>
              <a:rPr lang="en-US" altLang="zh-CN" b="1" dirty="0"/>
              <a:t> Greater Bay Area</a:t>
            </a:r>
            <a:endParaRPr lang="zh-CN" altLang="en-US" b="1" dirty="0">
              <a:latin typeface="彩虹粗仿宋" panose="03000509000000000000" pitchFamily="65" charset="-122"/>
              <a:ea typeface="彩虹粗仿宋" panose="03000509000000000000" pitchFamily="65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73097" y="3845022"/>
            <a:ext cx="63367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1600" dirty="0">
                <a:ea typeface="彩虹楷体" panose="03000509000000000000" pitchFamily="65" charset="-122"/>
              </a:rPr>
              <a:t>Cross-border demand: display of related demands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1600" dirty="0">
                <a:ea typeface="彩虹楷体" panose="03000509000000000000" pitchFamily="65" charset="-122"/>
              </a:rPr>
              <a:t>Information service: display of related policies and economic data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1600" dirty="0">
                <a:ea typeface="彩虹楷体" panose="03000509000000000000" pitchFamily="65" charset="-122"/>
              </a:rPr>
              <a:t>Financial service cases: display cases of CCB's financial support to related  projects and clients.</a:t>
            </a:r>
          </a:p>
        </p:txBody>
      </p:sp>
    </p:spTree>
    <p:extLst>
      <p:ext uri="{BB962C8B-B14F-4D97-AF65-F5344CB8AC3E}">
        <p14:creationId xmlns:p14="http://schemas.microsoft.com/office/powerpoint/2010/main" val="2075323325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611560" y="267494"/>
            <a:ext cx="6919863" cy="369299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zh-CN" sz="2000" dirty="0"/>
              <a:t>Project Matchmaking Advantages</a:t>
            </a:r>
            <a:endParaRPr lang="zh-CN" altLang="en-US" sz="1600" dirty="0"/>
          </a:p>
        </p:txBody>
      </p:sp>
      <p:sp>
        <p:nvSpPr>
          <p:cNvPr id="3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7812360" y="4659982"/>
            <a:ext cx="841924" cy="365125"/>
          </a:xfrm>
        </p:spPr>
        <p:txBody>
          <a:bodyPr/>
          <a:lstStyle/>
          <a:p>
            <a:fld id="{0C913308-F349-4B6D-A68A-DD1791B4A57B}" type="slidenum">
              <a:rPr lang="zh-CN" altLang="en-US" sz="1050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zh-CN" altLang="en-US" sz="105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366" y="0"/>
            <a:ext cx="1970633" cy="699542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0" y="0"/>
            <a:ext cx="714999" cy="559326"/>
            <a:chOff x="0" y="0"/>
            <a:chExt cx="714999" cy="559326"/>
          </a:xfrm>
        </p:grpSpPr>
        <p:cxnSp>
          <p:nvCxnSpPr>
            <p:cNvPr id="6" name="直接连接符 5"/>
            <p:cNvCxnSpPr/>
            <p:nvPr/>
          </p:nvCxnSpPr>
          <p:spPr>
            <a:xfrm flipH="1">
              <a:off x="0" y="0"/>
              <a:ext cx="611560" cy="559326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H="1">
              <a:off x="327847" y="0"/>
              <a:ext cx="387152" cy="366203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21C50800-8576-1B46-8B80-3CDC0201BE4F}"/>
              </a:ext>
            </a:extLst>
          </p:cNvPr>
          <p:cNvSpPr txBox="1"/>
          <p:nvPr/>
        </p:nvSpPr>
        <p:spPr>
          <a:xfrm>
            <a:off x="4889938" y="1381844"/>
            <a:ext cx="4254061" cy="2275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Fulfill</a:t>
            </a:r>
            <a:r>
              <a:rPr kumimoji="1"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1"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diversified needs for cross-border projects.</a:t>
            </a:r>
          </a:p>
          <a:p>
            <a:pPr>
              <a:lnSpc>
                <a:spcPct val="150000"/>
              </a:lnSpc>
            </a:pPr>
            <a:endParaRPr kumimoji="1"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kumimoji="1"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Extensive and flexible release of online demand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kumimoji="1"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Massive and high-quality client base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kumimoji="1"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Smart algorithm models and accurate matching with multiple elements input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kumimoji="1"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One-stop access to professional financial solutions and full-fledged third-party services</a:t>
            </a:r>
          </a:p>
        </p:txBody>
      </p:sp>
      <p:pic>
        <p:nvPicPr>
          <p:cNvPr id="1026" name="Picture 2" descr="I:\QQ20200102-095654@2x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45" y="1347614"/>
            <a:ext cx="376512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直线连接符 8">
            <a:extLst>
              <a:ext uri="{FF2B5EF4-FFF2-40B4-BE49-F238E27FC236}">
                <a16:creationId xmlns:a16="http://schemas.microsoft.com/office/drawing/2014/main" xmlns="" id="{F48E04B2-9A0D-3949-9533-8529AEE54015}"/>
              </a:ext>
            </a:extLst>
          </p:cNvPr>
          <p:cNvCxnSpPr>
            <a:cxnSpLocks/>
          </p:cNvCxnSpPr>
          <p:nvPr/>
        </p:nvCxnSpPr>
        <p:spPr>
          <a:xfrm>
            <a:off x="4716016" y="1629836"/>
            <a:ext cx="0" cy="273630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8437227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388442" y="267494"/>
            <a:ext cx="7135886" cy="369299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zh-CN" sz="2000" dirty="0"/>
              <a:t>Cross-border Parks</a:t>
            </a:r>
            <a:r>
              <a:rPr lang="zh-CN" altLang="en-US" sz="2000" dirty="0"/>
              <a:t>：</a:t>
            </a:r>
            <a:r>
              <a:rPr lang="en-US" altLang="zh-CN" sz="2000" dirty="0"/>
              <a:t>Smart Parks, Infinite Possibilities </a:t>
            </a:r>
            <a:endParaRPr lang="zh-CN" altLang="en-US" sz="2000" dirty="0"/>
          </a:p>
        </p:txBody>
      </p:sp>
      <p:sp>
        <p:nvSpPr>
          <p:cNvPr id="3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7812360" y="4659982"/>
            <a:ext cx="841924" cy="365125"/>
          </a:xfrm>
        </p:spPr>
        <p:txBody>
          <a:bodyPr/>
          <a:lstStyle/>
          <a:p>
            <a:fld id="{0C913308-F349-4B6D-A68A-DD1791B4A57B}" type="slidenum">
              <a:rPr lang="zh-CN" altLang="en-US" sz="1050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zh-CN" altLang="en-US" sz="105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366" y="0"/>
            <a:ext cx="1970633" cy="699542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0" y="0"/>
            <a:ext cx="714999" cy="559326"/>
            <a:chOff x="0" y="0"/>
            <a:chExt cx="714999" cy="559326"/>
          </a:xfrm>
        </p:grpSpPr>
        <p:cxnSp>
          <p:nvCxnSpPr>
            <p:cNvPr id="6" name="直接连接符 5"/>
            <p:cNvCxnSpPr/>
            <p:nvPr/>
          </p:nvCxnSpPr>
          <p:spPr>
            <a:xfrm flipH="1">
              <a:off x="0" y="0"/>
              <a:ext cx="611560" cy="559326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H="1">
              <a:off x="327847" y="0"/>
              <a:ext cx="387152" cy="366203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组合 57"/>
          <p:cNvGrpSpPr/>
          <p:nvPr/>
        </p:nvGrpSpPr>
        <p:grpSpPr>
          <a:xfrm>
            <a:off x="-24374" y="601739"/>
            <a:ext cx="9451936" cy="4280911"/>
            <a:chOff x="-10581" y="904901"/>
            <a:chExt cx="12201063" cy="5025065"/>
          </a:xfrm>
        </p:grpSpPr>
        <p:grpSp>
          <p:nvGrpSpPr>
            <p:cNvPr id="59" name="组合 58"/>
            <p:cNvGrpSpPr/>
            <p:nvPr/>
          </p:nvGrpSpPr>
          <p:grpSpPr>
            <a:xfrm>
              <a:off x="-10581" y="904901"/>
              <a:ext cx="12201063" cy="4876788"/>
              <a:chOff x="-2029" y="1726"/>
              <a:chExt cx="22750" cy="8366"/>
            </a:xfrm>
          </p:grpSpPr>
          <p:sp>
            <p:nvSpPr>
              <p:cNvPr id="72" name="Freeform 98"/>
              <p:cNvSpPr/>
              <p:nvPr/>
            </p:nvSpPr>
            <p:spPr bwMode="auto">
              <a:xfrm flipH="1">
                <a:off x="10977" y="5616"/>
                <a:ext cx="9744" cy="4476"/>
              </a:xfrm>
              <a:custGeom>
                <a:avLst/>
                <a:gdLst/>
                <a:ahLst/>
                <a:cxnLst/>
                <a:rect l="l" t="t" r="r" b="b"/>
                <a:pathLst>
                  <a:path w="3916331" h="2131816">
                    <a:moveTo>
                      <a:pt x="0" y="0"/>
                    </a:moveTo>
                    <a:lnTo>
                      <a:pt x="2849103" y="0"/>
                    </a:lnTo>
                    <a:lnTo>
                      <a:pt x="3916331" y="1067228"/>
                    </a:lnTo>
                    <a:lnTo>
                      <a:pt x="2849103" y="2131816"/>
                    </a:lnTo>
                    <a:lnTo>
                      <a:pt x="0" y="2131816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  <a:alpha val="20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ko-KR" altLang="en-US" sz="2400"/>
              </a:p>
            </p:txBody>
          </p:sp>
          <p:sp>
            <p:nvSpPr>
              <p:cNvPr id="73" name="Freeform 98"/>
              <p:cNvSpPr/>
              <p:nvPr/>
            </p:nvSpPr>
            <p:spPr bwMode="auto">
              <a:xfrm>
                <a:off x="-2029" y="1726"/>
                <a:ext cx="11894" cy="5953"/>
              </a:xfrm>
              <a:custGeom>
                <a:avLst/>
                <a:gdLst/>
                <a:ahLst/>
                <a:cxnLst/>
                <a:rect l="l" t="t" r="r" b="b"/>
                <a:pathLst>
                  <a:path w="3916331" h="2131816">
                    <a:moveTo>
                      <a:pt x="0" y="0"/>
                    </a:moveTo>
                    <a:lnTo>
                      <a:pt x="2849103" y="0"/>
                    </a:lnTo>
                    <a:lnTo>
                      <a:pt x="3916331" y="1067228"/>
                    </a:lnTo>
                    <a:lnTo>
                      <a:pt x="2849103" y="2131816"/>
                    </a:lnTo>
                    <a:lnTo>
                      <a:pt x="0" y="2131816"/>
                    </a:lnTo>
                    <a:close/>
                  </a:path>
                </a:pathLst>
              </a:custGeom>
              <a:solidFill>
                <a:schemeClr val="bg1">
                  <a:lumMod val="95000"/>
                  <a:alpha val="20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ko-KR" altLang="en-US" sz="2400"/>
              </a:p>
            </p:txBody>
          </p:sp>
          <p:grpSp>
            <p:nvGrpSpPr>
              <p:cNvPr id="74" name="그룹 22"/>
              <p:cNvGrpSpPr/>
              <p:nvPr/>
            </p:nvGrpSpPr>
            <p:grpSpPr>
              <a:xfrm flipH="1">
                <a:off x="6038" y="3138"/>
                <a:ext cx="3728" cy="4766"/>
                <a:chOff x="3881772" y="2579907"/>
                <a:chExt cx="1895846" cy="2424221"/>
              </a:xfrm>
            </p:grpSpPr>
            <p:sp>
              <p:nvSpPr>
                <p:cNvPr id="80" name="Freeform 114"/>
                <p:cNvSpPr/>
                <p:nvPr/>
              </p:nvSpPr>
              <p:spPr bwMode="auto">
                <a:xfrm>
                  <a:off x="3881772" y="2579907"/>
                  <a:ext cx="941825" cy="1140032"/>
                </a:xfrm>
                <a:custGeom>
                  <a:avLst/>
                  <a:gdLst>
                    <a:gd name="T0" fmla="*/ 806 w 806"/>
                    <a:gd name="T1" fmla="*/ 0 h 806"/>
                    <a:gd name="T2" fmla="*/ 0 w 806"/>
                    <a:gd name="T3" fmla="*/ 806 h 806"/>
                    <a:gd name="T4" fmla="*/ 806 w 806"/>
                    <a:gd name="T5" fmla="*/ 806 h 806"/>
                    <a:gd name="T6" fmla="*/ 806 w 806"/>
                    <a:gd name="T7" fmla="*/ 0 h 8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06" h="806">
                      <a:moveTo>
                        <a:pt x="806" y="0"/>
                      </a:moveTo>
                      <a:lnTo>
                        <a:pt x="0" y="806"/>
                      </a:lnTo>
                      <a:lnTo>
                        <a:pt x="806" y="806"/>
                      </a:lnTo>
                      <a:lnTo>
                        <a:pt x="806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ko-KR" altLang="en-US" sz="2400"/>
                </a:p>
              </p:txBody>
            </p:sp>
            <p:sp>
              <p:nvSpPr>
                <p:cNvPr id="81" name="Freeform 120"/>
                <p:cNvSpPr/>
                <p:nvPr/>
              </p:nvSpPr>
              <p:spPr bwMode="auto">
                <a:xfrm>
                  <a:off x="3882390" y="3781388"/>
                  <a:ext cx="926989" cy="1222740"/>
                </a:xfrm>
                <a:custGeom>
                  <a:avLst/>
                  <a:gdLst>
                    <a:gd name="T0" fmla="*/ 807 w 807"/>
                    <a:gd name="T1" fmla="*/ 807 h 807"/>
                    <a:gd name="T2" fmla="*/ 0 w 807"/>
                    <a:gd name="T3" fmla="*/ 0 h 807"/>
                    <a:gd name="T4" fmla="*/ 807 w 807"/>
                    <a:gd name="T5" fmla="*/ 0 h 807"/>
                    <a:gd name="T6" fmla="*/ 807 w 807"/>
                    <a:gd name="T7" fmla="*/ 807 h 8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07" h="807">
                      <a:moveTo>
                        <a:pt x="807" y="807"/>
                      </a:moveTo>
                      <a:lnTo>
                        <a:pt x="0" y="0"/>
                      </a:lnTo>
                      <a:lnTo>
                        <a:pt x="807" y="0"/>
                      </a:lnTo>
                      <a:lnTo>
                        <a:pt x="807" y="807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ko-KR" altLang="en-US" sz="2400"/>
                </a:p>
              </p:txBody>
            </p:sp>
            <p:sp>
              <p:nvSpPr>
                <p:cNvPr id="82" name="Freeform 118"/>
                <p:cNvSpPr/>
                <p:nvPr/>
              </p:nvSpPr>
              <p:spPr bwMode="auto">
                <a:xfrm>
                  <a:off x="4856838" y="3771692"/>
                  <a:ext cx="879012" cy="1183684"/>
                </a:xfrm>
                <a:custGeom>
                  <a:avLst/>
                  <a:gdLst>
                    <a:gd name="T0" fmla="*/ 0 w 806"/>
                    <a:gd name="T1" fmla="*/ 0 h 807"/>
                    <a:gd name="T2" fmla="*/ 806 w 806"/>
                    <a:gd name="T3" fmla="*/ 807 h 807"/>
                    <a:gd name="T4" fmla="*/ 0 w 806"/>
                    <a:gd name="T5" fmla="*/ 807 h 807"/>
                    <a:gd name="T6" fmla="*/ 0 w 806"/>
                    <a:gd name="T7" fmla="*/ 0 h 8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06" h="807">
                      <a:moveTo>
                        <a:pt x="0" y="0"/>
                      </a:moveTo>
                      <a:lnTo>
                        <a:pt x="806" y="807"/>
                      </a:lnTo>
                      <a:lnTo>
                        <a:pt x="0" y="8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ko-KR" altLang="en-US" sz="2400"/>
                </a:p>
              </p:txBody>
            </p:sp>
            <p:sp>
              <p:nvSpPr>
                <p:cNvPr id="83" name="Freeform 116"/>
                <p:cNvSpPr/>
                <p:nvPr/>
              </p:nvSpPr>
              <p:spPr bwMode="auto">
                <a:xfrm>
                  <a:off x="4857521" y="2658781"/>
                  <a:ext cx="920097" cy="1116604"/>
                </a:xfrm>
                <a:custGeom>
                  <a:avLst/>
                  <a:gdLst>
                    <a:gd name="T0" fmla="*/ 0 w 806"/>
                    <a:gd name="T1" fmla="*/ 806 h 806"/>
                    <a:gd name="T2" fmla="*/ 806 w 806"/>
                    <a:gd name="T3" fmla="*/ 0 h 806"/>
                    <a:gd name="T4" fmla="*/ 0 w 806"/>
                    <a:gd name="T5" fmla="*/ 0 h 806"/>
                    <a:gd name="T6" fmla="*/ 0 w 806"/>
                    <a:gd name="T7" fmla="*/ 806 h 8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06" h="806">
                      <a:moveTo>
                        <a:pt x="0" y="806"/>
                      </a:moveTo>
                      <a:lnTo>
                        <a:pt x="806" y="0"/>
                      </a:lnTo>
                      <a:lnTo>
                        <a:pt x="0" y="0"/>
                      </a:lnTo>
                      <a:lnTo>
                        <a:pt x="0" y="806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ko-KR" altLang="en-US" sz="2400"/>
                </a:p>
              </p:txBody>
            </p:sp>
          </p:grpSp>
          <p:grpSp>
            <p:nvGrpSpPr>
              <p:cNvPr id="75" name="그룹 32"/>
              <p:cNvGrpSpPr/>
              <p:nvPr/>
            </p:nvGrpSpPr>
            <p:grpSpPr>
              <a:xfrm>
                <a:off x="9041" y="4122"/>
                <a:ext cx="3668" cy="4964"/>
                <a:chOff x="3681849" y="1851096"/>
                <a:chExt cx="1865421" cy="2523323"/>
              </a:xfrm>
            </p:grpSpPr>
            <p:sp>
              <p:nvSpPr>
                <p:cNvPr id="76" name="Freeform 114"/>
                <p:cNvSpPr/>
                <p:nvPr/>
              </p:nvSpPr>
              <p:spPr bwMode="auto">
                <a:xfrm>
                  <a:off x="3686833" y="1851096"/>
                  <a:ext cx="919910" cy="1252489"/>
                </a:xfrm>
                <a:custGeom>
                  <a:avLst/>
                  <a:gdLst>
                    <a:gd name="T0" fmla="*/ 806 w 806"/>
                    <a:gd name="T1" fmla="*/ 0 h 806"/>
                    <a:gd name="T2" fmla="*/ 0 w 806"/>
                    <a:gd name="T3" fmla="*/ 806 h 806"/>
                    <a:gd name="T4" fmla="*/ 806 w 806"/>
                    <a:gd name="T5" fmla="*/ 806 h 806"/>
                    <a:gd name="T6" fmla="*/ 806 w 806"/>
                    <a:gd name="T7" fmla="*/ 0 h 8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06" h="806">
                      <a:moveTo>
                        <a:pt x="806" y="0"/>
                      </a:moveTo>
                      <a:lnTo>
                        <a:pt x="0" y="806"/>
                      </a:lnTo>
                      <a:lnTo>
                        <a:pt x="806" y="806"/>
                      </a:lnTo>
                      <a:lnTo>
                        <a:pt x="806" y="0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ko-KR" altLang="en-US" sz="2400"/>
                </a:p>
              </p:txBody>
            </p:sp>
            <p:sp>
              <p:nvSpPr>
                <p:cNvPr id="77" name="Freeform 120"/>
                <p:cNvSpPr/>
                <p:nvPr/>
              </p:nvSpPr>
              <p:spPr bwMode="auto">
                <a:xfrm>
                  <a:off x="3681849" y="3164997"/>
                  <a:ext cx="913234" cy="1173643"/>
                </a:xfrm>
                <a:custGeom>
                  <a:avLst/>
                  <a:gdLst>
                    <a:gd name="T0" fmla="*/ 807 w 807"/>
                    <a:gd name="T1" fmla="*/ 807 h 807"/>
                    <a:gd name="T2" fmla="*/ 0 w 807"/>
                    <a:gd name="T3" fmla="*/ 0 h 807"/>
                    <a:gd name="T4" fmla="*/ 807 w 807"/>
                    <a:gd name="T5" fmla="*/ 0 h 807"/>
                    <a:gd name="T6" fmla="*/ 807 w 807"/>
                    <a:gd name="T7" fmla="*/ 807 h 8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07" h="807">
                      <a:moveTo>
                        <a:pt x="807" y="807"/>
                      </a:moveTo>
                      <a:lnTo>
                        <a:pt x="0" y="0"/>
                      </a:lnTo>
                      <a:lnTo>
                        <a:pt x="807" y="0"/>
                      </a:lnTo>
                      <a:lnTo>
                        <a:pt x="807" y="807"/>
                      </a:lnTo>
                      <a:close/>
                    </a:path>
                  </a:pathLst>
                </a:cu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ko-KR" altLang="en-US" sz="2400"/>
                </a:p>
              </p:txBody>
            </p:sp>
            <p:sp>
              <p:nvSpPr>
                <p:cNvPr id="78" name="Freeform 118"/>
                <p:cNvSpPr/>
                <p:nvPr/>
              </p:nvSpPr>
              <p:spPr bwMode="auto">
                <a:xfrm>
                  <a:off x="4646049" y="3158685"/>
                  <a:ext cx="901221" cy="1215734"/>
                </a:xfrm>
                <a:custGeom>
                  <a:avLst/>
                  <a:gdLst>
                    <a:gd name="T0" fmla="*/ 0 w 806"/>
                    <a:gd name="T1" fmla="*/ 0 h 807"/>
                    <a:gd name="T2" fmla="*/ 806 w 806"/>
                    <a:gd name="T3" fmla="*/ 807 h 807"/>
                    <a:gd name="T4" fmla="*/ 0 w 806"/>
                    <a:gd name="T5" fmla="*/ 807 h 807"/>
                    <a:gd name="T6" fmla="*/ 0 w 806"/>
                    <a:gd name="T7" fmla="*/ 0 h 8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06" h="807">
                      <a:moveTo>
                        <a:pt x="0" y="0"/>
                      </a:moveTo>
                      <a:lnTo>
                        <a:pt x="806" y="807"/>
                      </a:lnTo>
                      <a:lnTo>
                        <a:pt x="0" y="8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ko-KR" altLang="en-US" sz="2400"/>
                </a:p>
              </p:txBody>
            </p:sp>
            <p:sp>
              <p:nvSpPr>
                <p:cNvPr id="79" name="Freeform 116"/>
                <p:cNvSpPr/>
                <p:nvPr/>
              </p:nvSpPr>
              <p:spPr bwMode="auto">
                <a:xfrm>
                  <a:off x="4646049" y="1916783"/>
                  <a:ext cx="858666" cy="1213402"/>
                </a:xfrm>
                <a:custGeom>
                  <a:avLst/>
                  <a:gdLst>
                    <a:gd name="T0" fmla="*/ 0 w 806"/>
                    <a:gd name="T1" fmla="*/ 806 h 806"/>
                    <a:gd name="T2" fmla="*/ 806 w 806"/>
                    <a:gd name="T3" fmla="*/ 0 h 806"/>
                    <a:gd name="T4" fmla="*/ 0 w 806"/>
                    <a:gd name="T5" fmla="*/ 0 h 806"/>
                    <a:gd name="T6" fmla="*/ 0 w 806"/>
                    <a:gd name="T7" fmla="*/ 806 h 8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06" h="806">
                      <a:moveTo>
                        <a:pt x="0" y="806"/>
                      </a:moveTo>
                      <a:lnTo>
                        <a:pt x="806" y="0"/>
                      </a:lnTo>
                      <a:lnTo>
                        <a:pt x="0" y="0"/>
                      </a:lnTo>
                      <a:lnTo>
                        <a:pt x="0" y="806"/>
                      </a:lnTo>
                      <a:close/>
                    </a:path>
                  </a:pathLst>
                </a:cu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ko-KR" altLang="en-US" sz="2400"/>
                </a:p>
              </p:txBody>
            </p:sp>
          </p:grpSp>
        </p:grpSp>
        <p:sp>
          <p:nvSpPr>
            <p:cNvPr id="60" name="文本框 4"/>
            <p:cNvSpPr txBox="1"/>
            <p:nvPr/>
          </p:nvSpPr>
          <p:spPr>
            <a:xfrm>
              <a:off x="5164289" y="2104860"/>
              <a:ext cx="794589" cy="262143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</a:rPr>
                <a:t>DEMANDS</a:t>
              </a:r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61" name="文本框 9"/>
            <p:cNvSpPr txBox="1"/>
            <p:nvPr/>
          </p:nvSpPr>
          <p:spPr>
            <a:xfrm flipH="1">
              <a:off x="6286204" y="2682252"/>
              <a:ext cx="794589" cy="324771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</a:rPr>
                <a:t>SOLUTIONS</a:t>
              </a:r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160556" y="1431891"/>
              <a:ext cx="3764991" cy="3763371"/>
            </a:xfrm>
            <a:prstGeom prst="rect">
              <a:avLst/>
            </a:prstGeom>
            <a:noFill/>
            <a:ln w="28575">
              <a:solidFill>
                <a:schemeClr val="accent4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矩形 62"/>
            <p:cNvSpPr/>
            <p:nvPr/>
          </p:nvSpPr>
          <p:spPr>
            <a:xfrm>
              <a:off x="8237452" y="1480514"/>
              <a:ext cx="3489014" cy="3863248"/>
            </a:xfrm>
            <a:prstGeom prst="rect">
              <a:avLst/>
            </a:prstGeom>
            <a:noFill/>
            <a:ln w="28575">
              <a:solidFill>
                <a:srgbClr val="0070C0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文本框 18"/>
            <p:cNvSpPr txBox="1"/>
            <p:nvPr/>
          </p:nvSpPr>
          <p:spPr>
            <a:xfrm>
              <a:off x="54524" y="1480514"/>
              <a:ext cx="3954267" cy="36489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Three types of cross-border cooperation zones</a:t>
              </a:r>
              <a:r>
                <a:rPr lang="en-US" altLang="zh-CN" sz="1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(domestic international cooperation parks, overseas economic and trade cooperation parks, and border / cross-border economic cooperation zones) 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have developed rapidly;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Cross-border cooperation parks at different development stages correspond to differentiated development demands.</a:t>
              </a:r>
            </a:p>
          </p:txBody>
        </p:sp>
        <p:sp>
          <p:nvSpPr>
            <p:cNvPr id="67" name="文本框 30"/>
            <p:cNvSpPr txBox="1"/>
            <p:nvPr/>
          </p:nvSpPr>
          <p:spPr>
            <a:xfrm>
              <a:off x="8179264" y="1441964"/>
              <a:ext cx="3598597" cy="3901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Provide </a:t>
              </a:r>
              <a:r>
                <a:rPr lang="en-US" altLang="zh-CN" sz="1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online smart management 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and </a:t>
              </a:r>
              <a:r>
                <a:rPr lang="en-US" altLang="zh-CN" sz="1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consultancy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for cross-border cooperation zones under construction or in the early stages of development;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Provide </a:t>
              </a:r>
              <a:r>
                <a:rPr lang="en-US" altLang="zh-CN" sz="1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transformation, upgrading services 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and </a:t>
              </a:r>
              <a:r>
                <a:rPr lang="en-US" altLang="zh-CN" sz="1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financing 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for relatively mature zones, and promote industrial upgrading and innovative R &amp; D cooperation.</a:t>
              </a:r>
            </a:p>
          </p:txBody>
        </p:sp>
        <p:pic>
          <p:nvPicPr>
            <p:cNvPr id="70" name="图片 69" descr="人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62046" y="2481998"/>
              <a:ext cx="1245914" cy="1245915"/>
            </a:xfrm>
            <a:prstGeom prst="rect">
              <a:avLst/>
            </a:prstGeom>
          </p:spPr>
        </p:pic>
        <p:pic>
          <p:nvPicPr>
            <p:cNvPr id="71" name="图片 70" descr="创意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88752" y="3122780"/>
              <a:ext cx="1274239" cy="12742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5461929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691846" y="195146"/>
            <a:ext cx="7768586" cy="648412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zh-CN" sz="2000" dirty="0"/>
              <a:t>Financial Resources Matchmaking: </a:t>
            </a:r>
          </a:p>
          <a:p>
            <a:pPr>
              <a:spcBef>
                <a:spcPts val="600"/>
              </a:spcBef>
            </a:pPr>
            <a:r>
              <a:rPr lang="en-US" altLang="zh-CN" sz="2000" dirty="0"/>
              <a:t>Supporting the Real Economy with Financial Momentum</a:t>
            </a:r>
          </a:p>
        </p:txBody>
      </p:sp>
      <p:sp>
        <p:nvSpPr>
          <p:cNvPr id="3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7812360" y="4659982"/>
            <a:ext cx="841924" cy="365125"/>
          </a:xfrm>
        </p:spPr>
        <p:txBody>
          <a:bodyPr/>
          <a:lstStyle/>
          <a:p>
            <a:fld id="{0C913308-F349-4B6D-A68A-DD1791B4A57B}" type="slidenum">
              <a:rPr lang="zh-CN" altLang="en-US" sz="1050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zh-CN" altLang="en-US" sz="105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366" y="0"/>
            <a:ext cx="1970633" cy="699542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0" y="0"/>
            <a:ext cx="714999" cy="559326"/>
            <a:chOff x="0" y="0"/>
            <a:chExt cx="714999" cy="559326"/>
          </a:xfrm>
        </p:grpSpPr>
        <p:cxnSp>
          <p:nvCxnSpPr>
            <p:cNvPr id="6" name="直接连接符 5"/>
            <p:cNvCxnSpPr/>
            <p:nvPr/>
          </p:nvCxnSpPr>
          <p:spPr>
            <a:xfrm flipH="1">
              <a:off x="0" y="0"/>
              <a:ext cx="611560" cy="559326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H="1">
              <a:off x="327847" y="0"/>
              <a:ext cx="387152" cy="366203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矩形 8"/>
          <p:cNvSpPr/>
          <p:nvPr/>
        </p:nvSpPr>
        <p:spPr>
          <a:xfrm>
            <a:off x="6551688" y="918524"/>
            <a:ext cx="1368152" cy="129614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115616" y="1328533"/>
            <a:ext cx="5724104" cy="32212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4098" name="Picture 2" descr="C:\Users\Administrator.WINDOWS-S4MI9RI\Desktop\素材\图片素材\QQ20200102-181059@2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710" y="1134548"/>
            <a:ext cx="2413012" cy="302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95893" y="1785010"/>
            <a:ext cx="39167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彩虹粗仿宋" pitchFamily="49" charset="-122"/>
              </a:rPr>
              <a:t>With international settlement (LC, LG) and trade financing (forfaiting, international factoring) as entry points, the platform will gradually cover cross-border investment, financing, asset transfer and other fields to facilitate financial resources allocation efficiency.</a:t>
            </a:r>
          </a:p>
        </p:txBody>
      </p:sp>
    </p:spTree>
    <p:extLst>
      <p:ext uri="{BB962C8B-B14F-4D97-AF65-F5344CB8AC3E}">
        <p14:creationId xmlns:p14="http://schemas.microsoft.com/office/powerpoint/2010/main" val="649470526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611560" y="195486"/>
            <a:ext cx="6559822" cy="369299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zh-CN" sz="2000" dirty="0"/>
              <a:t>More to Expect……</a:t>
            </a:r>
          </a:p>
        </p:txBody>
      </p:sp>
      <p:sp>
        <p:nvSpPr>
          <p:cNvPr id="3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7812360" y="4659982"/>
            <a:ext cx="841924" cy="365125"/>
          </a:xfrm>
        </p:spPr>
        <p:txBody>
          <a:bodyPr/>
          <a:lstStyle/>
          <a:p>
            <a:fld id="{0C913308-F349-4B6D-A68A-DD1791B4A57B}" type="slidenum">
              <a:rPr lang="zh-CN" altLang="en-US" sz="1050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zh-CN" altLang="en-US" sz="105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366" y="0"/>
            <a:ext cx="1970633" cy="699542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0" y="0"/>
            <a:ext cx="714999" cy="559326"/>
            <a:chOff x="0" y="0"/>
            <a:chExt cx="714999" cy="559326"/>
          </a:xfrm>
        </p:grpSpPr>
        <p:cxnSp>
          <p:nvCxnSpPr>
            <p:cNvPr id="6" name="直接连接符 5"/>
            <p:cNvCxnSpPr/>
            <p:nvPr/>
          </p:nvCxnSpPr>
          <p:spPr>
            <a:xfrm flipH="1">
              <a:off x="0" y="0"/>
              <a:ext cx="611560" cy="559326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H="1">
              <a:off x="327847" y="0"/>
              <a:ext cx="387152" cy="366203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98" y="804651"/>
            <a:ext cx="2527430" cy="1397072"/>
          </a:xfrm>
          <a:prstGeom prst="rect">
            <a:avLst/>
          </a:prstGeom>
        </p:spPr>
      </p:pic>
      <p:grpSp>
        <p:nvGrpSpPr>
          <p:cNvPr id="10" name="Group 19"/>
          <p:cNvGrpSpPr/>
          <p:nvPr/>
        </p:nvGrpSpPr>
        <p:grpSpPr>
          <a:xfrm>
            <a:off x="360043" y="3465140"/>
            <a:ext cx="2662087" cy="1232072"/>
            <a:chOff x="550863" y="4554020"/>
            <a:chExt cx="3152457" cy="1459028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1" name="Rectangle 20"/>
            <p:cNvSpPr/>
            <p:nvPr/>
          </p:nvSpPr>
          <p:spPr>
            <a:xfrm>
              <a:off x="550863" y="4767178"/>
              <a:ext cx="213157" cy="124587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</a:endParaRPr>
            </a:p>
          </p:txBody>
        </p:sp>
        <p:sp>
          <p:nvSpPr>
            <p:cNvPr id="12" name="Rectangle 21"/>
            <p:cNvSpPr/>
            <p:nvPr/>
          </p:nvSpPr>
          <p:spPr>
            <a:xfrm rot="5400000">
              <a:off x="2020513" y="3084371"/>
              <a:ext cx="213157" cy="3152456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</a:endParaRPr>
            </a:p>
          </p:txBody>
        </p:sp>
      </p:grpSp>
      <p:grpSp>
        <p:nvGrpSpPr>
          <p:cNvPr id="13" name="Group 22"/>
          <p:cNvGrpSpPr/>
          <p:nvPr/>
        </p:nvGrpSpPr>
        <p:grpSpPr>
          <a:xfrm>
            <a:off x="3172752" y="2650376"/>
            <a:ext cx="2662087" cy="1232072"/>
            <a:chOff x="550863" y="4554020"/>
            <a:chExt cx="3152457" cy="1459028"/>
          </a:xfrm>
          <a:solidFill>
            <a:sysClr val="windowText" lastClr="000000">
              <a:lumMod val="50000"/>
              <a:lumOff val="50000"/>
            </a:sysClr>
          </a:solidFill>
        </p:grpSpPr>
        <p:sp>
          <p:nvSpPr>
            <p:cNvPr id="14" name="Rectangle 23"/>
            <p:cNvSpPr/>
            <p:nvPr/>
          </p:nvSpPr>
          <p:spPr>
            <a:xfrm>
              <a:off x="550863" y="4767178"/>
              <a:ext cx="213157" cy="124587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</a:endParaRPr>
            </a:p>
          </p:txBody>
        </p:sp>
        <p:sp>
          <p:nvSpPr>
            <p:cNvPr id="15" name="Rectangle 24"/>
            <p:cNvSpPr/>
            <p:nvPr/>
          </p:nvSpPr>
          <p:spPr>
            <a:xfrm rot="5400000">
              <a:off x="2020513" y="3084371"/>
              <a:ext cx="213157" cy="3152456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</a:endParaRPr>
            </a:p>
          </p:txBody>
        </p:sp>
      </p:grpSp>
      <p:grpSp>
        <p:nvGrpSpPr>
          <p:cNvPr id="16" name="Group 25"/>
          <p:cNvGrpSpPr/>
          <p:nvPr/>
        </p:nvGrpSpPr>
        <p:grpSpPr>
          <a:xfrm>
            <a:off x="5985461" y="1835610"/>
            <a:ext cx="2662087" cy="1232072"/>
            <a:chOff x="550863" y="4554020"/>
            <a:chExt cx="3152457" cy="1459028"/>
          </a:xfrm>
          <a:solidFill>
            <a:srgbClr val="0070C0"/>
          </a:solidFill>
        </p:grpSpPr>
        <p:sp>
          <p:nvSpPr>
            <p:cNvPr id="17" name="Rectangle 26"/>
            <p:cNvSpPr/>
            <p:nvPr/>
          </p:nvSpPr>
          <p:spPr>
            <a:xfrm>
              <a:off x="550863" y="4767178"/>
              <a:ext cx="213157" cy="124587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</a:endParaRPr>
            </a:p>
          </p:txBody>
        </p:sp>
        <p:sp>
          <p:nvSpPr>
            <p:cNvPr id="18" name="Rectangle 27"/>
            <p:cNvSpPr/>
            <p:nvPr/>
          </p:nvSpPr>
          <p:spPr>
            <a:xfrm rot="5400000">
              <a:off x="2020513" y="3084371"/>
              <a:ext cx="213157" cy="3152456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</a:endParaRPr>
            </a:p>
          </p:txBody>
        </p:sp>
      </p:grpSp>
      <p:sp>
        <p:nvSpPr>
          <p:cNvPr id="19" name="Right Triangle 28"/>
          <p:cNvSpPr/>
          <p:nvPr/>
        </p:nvSpPr>
        <p:spPr>
          <a:xfrm flipH="1">
            <a:off x="2785845" y="2666768"/>
            <a:ext cx="236284" cy="236284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j-ea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1349626" y="3756324"/>
            <a:ext cx="1946014" cy="1387176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marL="171450" indent="-171450" algn="l">
              <a:buFont typeface="Wingdings" panose="05000000000000000000" pitchFamily="2" charset="2"/>
              <a:buChar char="l"/>
            </a:pPr>
            <a:r>
              <a:rPr lang="en-US" altLang="zh-CN" sz="1400" b="0" dirty="0">
                <a:solidFill>
                  <a:prstClr val="black"/>
                </a:solidFill>
                <a:effectLst/>
                <a:latin typeface="+mn-lt"/>
                <a:ea typeface="彩虹楷体" panose="03000509000000000000" pitchFamily="65" charset="-122"/>
              </a:rPr>
              <a:t>Analysis and Report of Business Cases</a:t>
            </a:r>
          </a:p>
          <a:p>
            <a:pPr marL="171450" indent="-171450" algn="l">
              <a:buFont typeface="Wingdings" panose="05000000000000000000" pitchFamily="2" charset="2"/>
              <a:buChar char="l"/>
            </a:pPr>
            <a:r>
              <a:rPr lang="en-US" altLang="zh-CN" sz="1400" b="0" dirty="0">
                <a:solidFill>
                  <a:prstClr val="black"/>
                </a:solidFill>
                <a:effectLst/>
                <a:latin typeface="+mn-lt"/>
                <a:ea typeface="彩虹楷体" panose="03000509000000000000" pitchFamily="65" charset="-122"/>
              </a:rPr>
              <a:t>Studies of Global Business Opportunities and Cases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540043" y="3003798"/>
            <a:ext cx="2123908" cy="340735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altLang="ko-KR" sz="1600" dirty="0">
                <a:solidFill>
                  <a:prstClr val="black"/>
                </a:solidFill>
                <a:effectLst/>
                <a:latin typeface="+mj-lt"/>
                <a:ea typeface="彩虹粗仿宋" panose="03000509000000000000" pitchFamily="65" charset="-122"/>
              </a:rPr>
              <a:t>Case S</a:t>
            </a:r>
            <a:r>
              <a:rPr lang="en-US" altLang="zh-CN" sz="1600" dirty="0">
                <a:solidFill>
                  <a:prstClr val="black"/>
                </a:solidFill>
                <a:effectLst/>
                <a:latin typeface="+mj-lt"/>
                <a:ea typeface="彩虹粗仿宋" panose="03000509000000000000" pitchFamily="65" charset="-122"/>
              </a:rPr>
              <a:t>tudies</a:t>
            </a:r>
            <a:endParaRPr lang="en-US" altLang="ko-KR" sz="1600" dirty="0">
              <a:solidFill>
                <a:prstClr val="black"/>
              </a:solidFill>
              <a:effectLst/>
              <a:latin typeface="+mj-lt"/>
              <a:ea typeface="彩虹粗仿宋" panose="03000509000000000000" pitchFamily="65" charset="-122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4243536" y="2970654"/>
            <a:ext cx="1804239" cy="1387176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marL="171450" indent="-171450" algn="l">
              <a:buFont typeface="Wingdings" panose="05000000000000000000" pitchFamily="2" charset="2"/>
              <a:buChar char="l"/>
            </a:pPr>
            <a:r>
              <a:rPr lang="en-US" altLang="zh-CN" sz="1400" b="0" dirty="0">
                <a:solidFill>
                  <a:prstClr val="black"/>
                </a:solidFill>
                <a:effectLst/>
                <a:latin typeface="+mn-lt"/>
                <a:ea typeface="彩虹楷体" panose="03000509000000000000" pitchFamily="65" charset="-122"/>
              </a:rPr>
              <a:t>Global Information</a:t>
            </a:r>
          </a:p>
          <a:p>
            <a:pPr marL="171450" indent="-171450" algn="l">
              <a:buFont typeface="Wingdings" panose="05000000000000000000" pitchFamily="2" charset="2"/>
              <a:buChar char="l"/>
            </a:pPr>
            <a:r>
              <a:rPr lang="en-US" altLang="zh-CN" sz="1400" b="0" dirty="0">
                <a:solidFill>
                  <a:prstClr val="black"/>
                </a:solidFill>
                <a:effectLst/>
                <a:latin typeface="+mn-lt"/>
                <a:ea typeface="彩虹楷体" panose="03000509000000000000" pitchFamily="65" charset="-122"/>
              </a:rPr>
              <a:t>Report of Global Views</a:t>
            </a:r>
          </a:p>
          <a:p>
            <a:pPr marL="171450" indent="-171450" algn="l">
              <a:buFont typeface="Wingdings" panose="05000000000000000000" pitchFamily="2" charset="2"/>
              <a:buChar char="l"/>
            </a:pPr>
            <a:r>
              <a:rPr lang="en-US" altLang="zh-CN" sz="1400" b="0" dirty="0">
                <a:solidFill>
                  <a:prstClr val="black"/>
                </a:solidFill>
                <a:effectLst/>
                <a:latin typeface="+mn-lt"/>
                <a:ea typeface="彩虹楷体" panose="03000509000000000000" pitchFamily="65" charset="-122"/>
              </a:rPr>
              <a:t>Market &amp; Quality Inspection, Key Events Analysis</a:t>
            </a:r>
            <a:endParaRPr lang="en-US" altLang="ko-KR" sz="1400" b="0" dirty="0">
              <a:solidFill>
                <a:prstClr val="black"/>
              </a:solidFill>
              <a:effectLst/>
              <a:latin typeface="+mn-lt"/>
              <a:ea typeface="彩虹楷体" panose="03000509000000000000" pitchFamily="65" charset="-122"/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3295640" y="2219882"/>
            <a:ext cx="2303909" cy="340735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altLang="zh-CN" sz="1600" dirty="0">
                <a:solidFill>
                  <a:prstClr val="black"/>
                </a:solidFill>
                <a:effectLst/>
                <a:latin typeface="+mj-lt"/>
                <a:ea typeface="彩虹粗仿宋" panose="03000509000000000000" pitchFamily="65" charset="-122"/>
              </a:rPr>
              <a:t>Information</a:t>
            </a:r>
            <a:r>
              <a:rPr lang="en-US" altLang="zh-CN" sz="1600" dirty="0">
                <a:solidFill>
                  <a:prstClr val="black"/>
                </a:solidFill>
                <a:effectLst/>
                <a:latin typeface="彩虹粗仿宋" panose="03000509000000000000" pitchFamily="65" charset="-122"/>
                <a:ea typeface="彩虹粗仿宋" panose="03000509000000000000" pitchFamily="65" charset="-122"/>
              </a:rPr>
              <a:t> </a:t>
            </a:r>
            <a:r>
              <a:rPr lang="en-US" altLang="zh-CN" sz="1600" dirty="0">
                <a:solidFill>
                  <a:prstClr val="black"/>
                </a:solidFill>
                <a:effectLst/>
                <a:latin typeface="+mj-lt"/>
                <a:ea typeface="彩虹粗仿宋" panose="03000509000000000000" pitchFamily="65" charset="-122"/>
              </a:rPr>
              <a:t>Report</a:t>
            </a:r>
            <a:endParaRPr lang="en-US" altLang="ko-KR" sz="1600" dirty="0">
              <a:solidFill>
                <a:prstClr val="black"/>
              </a:solidFill>
              <a:effectLst/>
              <a:latin typeface="+mj-lt"/>
              <a:ea typeface="彩虹粗仿宋" panose="03000509000000000000" pitchFamily="65" charset="-122"/>
            </a:endParaRP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6094488" y="1379057"/>
            <a:ext cx="2303909" cy="340735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altLang="zh-CN" sz="1600" dirty="0">
                <a:solidFill>
                  <a:prstClr val="black"/>
                </a:solidFill>
                <a:effectLst/>
                <a:latin typeface="+mj-lt"/>
                <a:ea typeface="彩虹粗仿宋" panose="03000509000000000000" pitchFamily="65" charset="-122"/>
              </a:rPr>
              <a:t>Database</a:t>
            </a:r>
            <a:endParaRPr lang="en-US" altLang="ko-KR" sz="1600" dirty="0">
              <a:solidFill>
                <a:prstClr val="black"/>
              </a:solidFill>
              <a:effectLst/>
              <a:latin typeface="+mj-lt"/>
              <a:ea typeface="彩虹粗仿宋" panose="03000509000000000000" pitchFamily="65" charset="-122"/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7091066" y="2284687"/>
            <a:ext cx="2032443" cy="1602619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marL="171450" indent="-171450" algn="l">
              <a:buFont typeface="Wingdings" panose="05000000000000000000" pitchFamily="2" charset="2"/>
              <a:buChar char="l"/>
            </a:pPr>
            <a:r>
              <a:rPr lang="en-US" altLang="zh-CN" sz="1400" b="0" dirty="0">
                <a:solidFill>
                  <a:prstClr val="black"/>
                </a:solidFill>
                <a:effectLst/>
                <a:latin typeface="+mn-lt"/>
                <a:ea typeface="彩虹楷体" panose="03000509000000000000" pitchFamily="65" charset="-122"/>
              </a:rPr>
              <a:t>Database of Chinese enterprises</a:t>
            </a:r>
          </a:p>
          <a:p>
            <a:pPr marL="171450" indent="-171450" algn="l">
              <a:buFont typeface="Wingdings" panose="05000000000000000000" pitchFamily="2" charset="2"/>
              <a:buChar char="l"/>
            </a:pPr>
            <a:r>
              <a:rPr lang="en-US" altLang="zh-CN" sz="1400" b="0" dirty="0">
                <a:solidFill>
                  <a:prstClr val="black"/>
                </a:solidFill>
                <a:effectLst/>
                <a:latin typeface="+mn-lt"/>
                <a:ea typeface="彩虹楷体" panose="03000509000000000000" pitchFamily="65" charset="-122"/>
              </a:rPr>
              <a:t>Economic ,Trade and Legal Database</a:t>
            </a:r>
          </a:p>
          <a:p>
            <a:pPr marL="171450" indent="-171450" algn="l">
              <a:buFont typeface="Wingdings" panose="05000000000000000000" pitchFamily="2" charset="2"/>
              <a:buChar char="l"/>
            </a:pPr>
            <a:r>
              <a:rPr lang="en-US" altLang="zh-CN" sz="1400" b="0" dirty="0">
                <a:solidFill>
                  <a:prstClr val="black"/>
                </a:solidFill>
                <a:effectLst/>
                <a:latin typeface="+mn-lt"/>
                <a:ea typeface="彩虹楷体" panose="03000509000000000000" pitchFamily="65" charset="-122"/>
              </a:rPr>
              <a:t>Investment and Financing Risk Database</a:t>
            </a:r>
            <a:endParaRPr lang="en-US" altLang="ko-KR" sz="1400" b="0" dirty="0">
              <a:solidFill>
                <a:prstClr val="black"/>
              </a:solidFill>
              <a:effectLst/>
              <a:latin typeface="+mn-lt"/>
              <a:ea typeface="彩虹楷体" panose="03000509000000000000" pitchFamily="65" charset="-122"/>
            </a:endParaRPr>
          </a:p>
        </p:txBody>
      </p:sp>
      <p:sp>
        <p:nvSpPr>
          <p:cNvPr id="31" name="Right Triangle 28"/>
          <p:cNvSpPr/>
          <p:nvPr/>
        </p:nvSpPr>
        <p:spPr>
          <a:xfrm flipH="1">
            <a:off x="5574981" y="1835610"/>
            <a:ext cx="236284" cy="236284"/>
          </a:xfrm>
          <a:prstGeom prst="rtTriangle">
            <a:avLst/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/>
              <a:ea typeface="+mj-ea"/>
            </a:endParaRPr>
          </a:p>
        </p:txBody>
      </p:sp>
      <p:pic>
        <p:nvPicPr>
          <p:cNvPr id="3074" name="Picture 2" descr="C:\Users\Administrator.WINDOWS-S4MI9RI\Desktop\素材\矢量图\图片2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698" y="2204851"/>
            <a:ext cx="826368" cy="8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" name="椭圆 3071"/>
          <p:cNvSpPr/>
          <p:nvPr/>
        </p:nvSpPr>
        <p:spPr>
          <a:xfrm>
            <a:off x="3528394" y="3065040"/>
            <a:ext cx="719662" cy="73084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75" name="Picture 3" descr="C:\Users\Administrator.WINDOWS-S4MI9RI\Desktop\素材\矢量图\图片1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276" y="3262181"/>
            <a:ext cx="437898" cy="42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椭圆 34"/>
          <p:cNvSpPr/>
          <p:nvPr/>
        </p:nvSpPr>
        <p:spPr>
          <a:xfrm>
            <a:off x="683568" y="3896631"/>
            <a:ext cx="719662" cy="73084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76" name="Picture 4" descr="C:\Users\Administrator.WINDOWS-S4MI9RI\Desktop\素材\矢量图\图片1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58" y="4040188"/>
            <a:ext cx="396875" cy="39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3" name="TextBox 3072"/>
          <p:cNvSpPr txBox="1"/>
          <p:nvPr/>
        </p:nvSpPr>
        <p:spPr>
          <a:xfrm>
            <a:off x="342546" y="2189738"/>
            <a:ext cx="24744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tx2"/>
                </a:solidFill>
                <a:latin typeface="+mj-lt"/>
                <a:ea typeface="彩虹黑体" panose="03000509000000000000" pitchFamily="65" charset="-122"/>
              </a:rPr>
              <a:t>Access</a:t>
            </a:r>
            <a:r>
              <a:rPr lang="zh-CN" altLang="en-US" sz="1600" b="1" dirty="0">
                <a:solidFill>
                  <a:schemeClr val="tx2"/>
                </a:solidFill>
                <a:latin typeface="+mj-lt"/>
                <a:ea typeface="彩虹黑体" panose="03000509000000000000" pitchFamily="65" charset="-122"/>
              </a:rPr>
              <a:t> </a:t>
            </a:r>
            <a:r>
              <a:rPr lang="en-US" altLang="zh-CN" sz="1600" b="1" dirty="0">
                <a:solidFill>
                  <a:schemeClr val="tx2"/>
                </a:solidFill>
                <a:latin typeface="+mj-lt"/>
                <a:ea typeface="彩虹黑体" panose="03000509000000000000" pitchFamily="65" charset="-122"/>
              </a:rPr>
              <a:t>to</a:t>
            </a:r>
            <a:r>
              <a:rPr lang="zh-CN" altLang="en-US" sz="1600" b="1" dirty="0">
                <a:solidFill>
                  <a:schemeClr val="tx2"/>
                </a:solidFill>
                <a:latin typeface="+mj-lt"/>
                <a:ea typeface="彩虹黑体" panose="03000509000000000000" pitchFamily="65" charset="-122"/>
              </a:rPr>
              <a:t> </a:t>
            </a:r>
            <a:r>
              <a:rPr lang="en-US" altLang="zh-CN" sz="1600" b="1" dirty="0">
                <a:solidFill>
                  <a:schemeClr val="tx2"/>
                </a:solidFill>
                <a:ea typeface="彩虹黑体" panose="03000509000000000000" pitchFamily="65" charset="-122"/>
              </a:rPr>
              <a:t>Xinhua News Agency </a:t>
            </a:r>
            <a:r>
              <a:rPr lang="en-US" altLang="zh-CN" sz="1600" b="1" dirty="0">
                <a:solidFill>
                  <a:schemeClr val="tx2"/>
                </a:solidFill>
                <a:latin typeface="+mj-lt"/>
                <a:ea typeface="彩虹黑体" panose="03000509000000000000" pitchFamily="65" charset="-122"/>
              </a:rPr>
              <a:t>Overseas Data </a:t>
            </a:r>
            <a:endParaRPr lang="zh-CN" altLang="en-US" sz="1600" b="1" dirty="0">
              <a:solidFill>
                <a:schemeClr val="tx2"/>
              </a:solidFill>
              <a:latin typeface="+mj-lt"/>
              <a:ea typeface="彩虹黑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23815261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18AF5CB2-9787-5241-844E-6739448326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3999" cy="5106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xmlns="" id="{5A809F49-D68A-7840-8FB1-6DE7A6EE5EFE}"/>
              </a:ext>
            </a:extLst>
          </p:cNvPr>
          <p:cNvSpPr/>
          <p:nvPr/>
        </p:nvSpPr>
        <p:spPr>
          <a:xfrm>
            <a:off x="0" y="3075806"/>
            <a:ext cx="9144000" cy="2067694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26AA3806-0738-DD40-BEDA-43BEE50EE501}"/>
              </a:ext>
            </a:extLst>
          </p:cNvPr>
          <p:cNvSpPr txBox="1"/>
          <p:nvPr/>
        </p:nvSpPr>
        <p:spPr>
          <a:xfrm>
            <a:off x="683580" y="3736652"/>
            <a:ext cx="10801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5400" dirty="0">
                <a:solidFill>
                  <a:schemeClr val="bg1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03</a:t>
            </a:r>
            <a:endParaRPr kumimoji="1" lang="zh-CN" altLang="en-US" sz="5400" dirty="0">
              <a:solidFill>
                <a:schemeClr val="bg1"/>
              </a:solidFill>
              <a:latin typeface="SimSun-ExtB" panose="02010609060101010101" pitchFamily="49" charset="-122"/>
              <a:ea typeface="SimSun-ExtB" panose="02010609060101010101" pitchFamily="49" charset="-122"/>
            </a:endParaRPr>
          </a:p>
        </p:txBody>
      </p:sp>
      <p:cxnSp>
        <p:nvCxnSpPr>
          <p:cNvPr id="5" name="直线连接符 4">
            <a:extLst>
              <a:ext uri="{FF2B5EF4-FFF2-40B4-BE49-F238E27FC236}">
                <a16:creationId xmlns:a16="http://schemas.microsoft.com/office/drawing/2014/main" xmlns="" id="{328C87D8-527D-B94A-A13E-8F5C59B9F5E9}"/>
              </a:ext>
            </a:extLst>
          </p:cNvPr>
          <p:cNvCxnSpPr>
            <a:cxnSpLocks/>
          </p:cNvCxnSpPr>
          <p:nvPr/>
        </p:nvCxnSpPr>
        <p:spPr>
          <a:xfrm>
            <a:off x="1619684" y="3967483"/>
            <a:ext cx="0" cy="54006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EB1E3D40-C5F0-E844-9225-657BFEB7B198}"/>
              </a:ext>
            </a:extLst>
          </p:cNvPr>
          <p:cNvSpPr txBox="1"/>
          <p:nvPr/>
        </p:nvSpPr>
        <p:spPr>
          <a:xfrm>
            <a:off x="1763689" y="3939641"/>
            <a:ext cx="36724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  <a:ea typeface="彩虹黑体" pitchFamily="49" charset="-122"/>
                <a:cs typeface="Calibri" panose="020F0502020204030204" pitchFamily="34" charset="0"/>
              </a:rPr>
              <a:t> </a:t>
            </a:r>
            <a:r>
              <a:rPr lang="en-US" altLang="zh-CN" sz="2600" b="1" dirty="0">
                <a:solidFill>
                  <a:schemeClr val="bg1"/>
                </a:solidFill>
                <a:ea typeface="彩虹黑体" pitchFamily="49" charset="-122"/>
                <a:cs typeface="Calibri" panose="020F0502020204030204" pitchFamily="34" charset="0"/>
              </a:rPr>
              <a:t>CCB Group Strength</a:t>
            </a:r>
            <a:endParaRPr lang="zh-CN" altLang="en-US" sz="2600" b="1" dirty="0">
              <a:solidFill>
                <a:schemeClr val="bg1"/>
              </a:solidFill>
              <a:latin typeface="+mj-ea"/>
              <a:ea typeface="彩虹黑体" pitchFamily="49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987379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495934" y="267494"/>
            <a:ext cx="8036506" cy="369299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zh-CN" sz="2000" dirty="0"/>
              <a:t>Globalized Comprehensive Financial Group</a:t>
            </a:r>
            <a:endParaRPr lang="zh-CN" altLang="en-US" sz="1800" dirty="0"/>
          </a:p>
        </p:txBody>
      </p:sp>
      <p:sp>
        <p:nvSpPr>
          <p:cNvPr id="3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7812360" y="4659982"/>
            <a:ext cx="841924" cy="365125"/>
          </a:xfrm>
        </p:spPr>
        <p:txBody>
          <a:bodyPr/>
          <a:lstStyle/>
          <a:p>
            <a:fld id="{0C913308-F349-4B6D-A68A-DD1791B4A57B}" type="slidenum">
              <a:rPr lang="zh-CN" altLang="en-US" sz="1050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zh-CN" altLang="en-US" sz="105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366" y="0"/>
            <a:ext cx="1970633" cy="699542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0" y="0"/>
            <a:ext cx="714999" cy="559326"/>
            <a:chOff x="0" y="0"/>
            <a:chExt cx="714999" cy="559326"/>
          </a:xfrm>
        </p:grpSpPr>
        <p:cxnSp>
          <p:nvCxnSpPr>
            <p:cNvPr id="6" name="直接连接符 5"/>
            <p:cNvCxnSpPr/>
            <p:nvPr/>
          </p:nvCxnSpPr>
          <p:spPr>
            <a:xfrm flipH="1">
              <a:off x="0" y="0"/>
              <a:ext cx="611560" cy="559326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H="1">
              <a:off x="327847" y="0"/>
              <a:ext cx="387152" cy="366203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AA4D686A-A1E1-4844-AE32-935CF6ED0F3E}"/>
              </a:ext>
            </a:extLst>
          </p:cNvPr>
          <p:cNvGrpSpPr/>
          <p:nvPr/>
        </p:nvGrpSpPr>
        <p:grpSpPr>
          <a:xfrm>
            <a:off x="1259632" y="843558"/>
            <a:ext cx="6552728" cy="4044946"/>
            <a:chOff x="1403648" y="695528"/>
            <a:chExt cx="6552728" cy="4364587"/>
          </a:xfrm>
        </p:grpSpPr>
        <p:sp>
          <p:nvSpPr>
            <p:cNvPr id="9" name="圆角矩形 8">
              <a:extLst>
                <a:ext uri="{FF2B5EF4-FFF2-40B4-BE49-F238E27FC236}">
                  <a16:creationId xmlns:a16="http://schemas.microsoft.com/office/drawing/2014/main" xmlns="" id="{C0164C9A-6B45-3E48-811E-EEC6FF13DE16}"/>
                </a:ext>
              </a:extLst>
            </p:cNvPr>
            <p:cNvSpPr/>
            <p:nvPr/>
          </p:nvSpPr>
          <p:spPr>
            <a:xfrm>
              <a:off x="1403648" y="699542"/>
              <a:ext cx="6552728" cy="1368152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圆角矩形 9">
              <a:extLst>
                <a:ext uri="{FF2B5EF4-FFF2-40B4-BE49-F238E27FC236}">
                  <a16:creationId xmlns:a16="http://schemas.microsoft.com/office/drawing/2014/main" xmlns="" id="{2ECD5D3B-E8FD-704C-89E3-0DAAB976D96C}"/>
                </a:ext>
              </a:extLst>
            </p:cNvPr>
            <p:cNvSpPr/>
            <p:nvPr/>
          </p:nvSpPr>
          <p:spPr>
            <a:xfrm>
              <a:off x="1403648" y="3656955"/>
              <a:ext cx="6552728" cy="1368152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圆角矩形 10">
              <a:extLst>
                <a:ext uri="{FF2B5EF4-FFF2-40B4-BE49-F238E27FC236}">
                  <a16:creationId xmlns:a16="http://schemas.microsoft.com/office/drawing/2014/main" xmlns="" id="{6E6201C5-A4A5-F94C-9ADE-1988DCF138D5}"/>
                </a:ext>
              </a:extLst>
            </p:cNvPr>
            <p:cNvSpPr/>
            <p:nvPr/>
          </p:nvSpPr>
          <p:spPr>
            <a:xfrm>
              <a:off x="1403648" y="2178248"/>
              <a:ext cx="6552728" cy="1368152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="" id="{6C943A1F-A0A3-E040-A3B4-AF0F67847569}"/>
                </a:ext>
              </a:extLst>
            </p:cNvPr>
            <p:cNvSpPr txBox="1"/>
            <p:nvPr/>
          </p:nvSpPr>
          <p:spPr>
            <a:xfrm>
              <a:off x="2627784" y="2181843"/>
              <a:ext cx="4824536" cy="1368153"/>
            </a:xfrm>
            <a:prstGeom prst="rect">
              <a:avLst/>
            </a:prstGeom>
            <a:solidFill>
              <a:schemeClr val="bg1">
                <a:lumMod val="95000"/>
                <a:alpha val="90000"/>
              </a:schemeClr>
            </a:solidFill>
          </p:spPr>
          <p:txBody>
            <a:bodyPr wrap="square" rtlCol="0">
              <a:spAutoFit/>
            </a:bodyPr>
            <a:lstStyle/>
            <a:p>
              <a:endParaRPr kumimoji="1" lang="zh-CN" altLang="en-US" dirty="0"/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xmlns="" id="{DF8B61D0-0A0B-CE49-8306-AD526C66F55B}"/>
                </a:ext>
              </a:extLst>
            </p:cNvPr>
            <p:cNvSpPr txBox="1"/>
            <p:nvPr/>
          </p:nvSpPr>
          <p:spPr>
            <a:xfrm>
              <a:off x="2627784" y="3656955"/>
              <a:ext cx="4824536" cy="1368152"/>
            </a:xfrm>
            <a:prstGeom prst="rect">
              <a:avLst/>
            </a:prstGeom>
            <a:solidFill>
              <a:schemeClr val="bg1">
                <a:lumMod val="95000"/>
                <a:alpha val="90000"/>
              </a:schemeClr>
            </a:solidFill>
          </p:spPr>
          <p:txBody>
            <a:bodyPr wrap="square" rtlCol="0">
              <a:spAutoFit/>
            </a:bodyPr>
            <a:lstStyle/>
            <a:p>
              <a:endParaRPr kumimoji="1" lang="zh-CN" altLang="en-US" dirty="0"/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xmlns="" id="{AC8914BC-83CC-DF4A-8D3E-B563F9653CA5}"/>
                </a:ext>
              </a:extLst>
            </p:cNvPr>
            <p:cNvSpPr txBox="1"/>
            <p:nvPr/>
          </p:nvSpPr>
          <p:spPr>
            <a:xfrm>
              <a:off x="2627784" y="695528"/>
              <a:ext cx="4824536" cy="1368152"/>
            </a:xfrm>
            <a:prstGeom prst="rect">
              <a:avLst/>
            </a:prstGeom>
            <a:solidFill>
              <a:schemeClr val="bg1">
                <a:lumMod val="95000"/>
                <a:alpha val="90000"/>
              </a:schemeClr>
            </a:solidFill>
          </p:spPr>
          <p:txBody>
            <a:bodyPr wrap="square" rtlCol="0">
              <a:spAutoFit/>
            </a:bodyPr>
            <a:lstStyle/>
            <a:p>
              <a:endParaRPr kumimoji="1" lang="zh-CN" altLang="en-US" dirty="0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xmlns="" id="{DB47A0BF-5DA1-C440-8470-AC5CD407E2CE}"/>
                </a:ext>
              </a:extLst>
            </p:cNvPr>
            <p:cNvSpPr/>
            <p:nvPr/>
          </p:nvSpPr>
          <p:spPr>
            <a:xfrm>
              <a:off x="2915816" y="734075"/>
              <a:ext cx="3132518" cy="33603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</a:rPr>
                <a:t>Strong Group Strength</a:t>
              </a: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xmlns="" id="{91D652C0-16FA-4047-807F-B40BBBFAE2C0}"/>
                </a:ext>
              </a:extLst>
            </p:cNvPr>
            <p:cNvSpPr/>
            <p:nvPr/>
          </p:nvSpPr>
          <p:spPr>
            <a:xfrm>
              <a:off x="2915816" y="2186596"/>
              <a:ext cx="4257550" cy="33603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</a:rPr>
                <a:t>Pillar in China's Economy</a:t>
              </a: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xmlns="" id="{C016E5E2-342D-B046-9753-F3E599CA7C3E}"/>
                </a:ext>
              </a:extLst>
            </p:cNvPr>
            <p:cNvSpPr/>
            <p:nvPr/>
          </p:nvSpPr>
          <p:spPr>
            <a:xfrm>
              <a:off x="2924111" y="3630519"/>
              <a:ext cx="3132518" cy="33603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</a:rPr>
                <a:t>Global </a:t>
              </a:r>
              <a:r>
                <a:rPr lang="en-US" altLang="zh-CN" sz="1400" b="1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</a:rPr>
                <a:t>Financial Service </a:t>
              </a:r>
              <a:endParaRPr lang="en-US" altLang="zh-CN" sz="1400" b="1" dirty="0">
                <a:solidFill>
                  <a:srgbClr val="18478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xmlns="" id="{4DE6750E-AC75-144C-A3CA-75EEA6597472}"/>
                </a:ext>
              </a:extLst>
            </p:cNvPr>
            <p:cNvSpPr txBox="1"/>
            <p:nvPr/>
          </p:nvSpPr>
          <p:spPr>
            <a:xfrm>
              <a:off x="2796229" y="1161717"/>
              <a:ext cx="4694581" cy="647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ü"/>
              </a:pPr>
              <a:r>
                <a:rPr kumimoji="1" lang="en-US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Ranked 2nd among the world's top 1,000 banks in Tier 1 capital in 2018</a:t>
              </a:r>
            </a:p>
            <a:p>
              <a:pPr marL="285750" indent="-285750">
                <a:buFont typeface="Wingdings" pitchFamily="2" charset="2"/>
                <a:buChar char="ü"/>
              </a:pPr>
              <a:r>
                <a:rPr kumimoji="1" lang="en-US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Listed on Shanghai and Hong Kong Stock Exchanges</a:t>
              </a:r>
              <a:endParaRPr kumimoji="1"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xmlns="" id="{C3216F14-4647-D045-9C42-519576F5CD0C}"/>
                </a:ext>
              </a:extLst>
            </p:cNvPr>
            <p:cNvSpPr txBox="1"/>
            <p:nvPr/>
          </p:nvSpPr>
          <p:spPr>
            <a:xfrm>
              <a:off x="2807804" y="2405670"/>
              <a:ext cx="4644516" cy="1209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ü"/>
              </a:pPr>
              <a:r>
                <a:rPr kumimoji="1" lang="en-US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Fully licensed financial services, including: commercial banking, asset management, financial leasing, trusts, life insurance, investment banking, futures and pensions.</a:t>
              </a:r>
            </a:p>
            <a:p>
              <a:pPr marL="285750" indent="-285750">
                <a:buFont typeface="Wingdings" pitchFamily="2" charset="2"/>
                <a:buChar char="ü"/>
              </a:pPr>
              <a:r>
                <a:rPr kumimoji="1" lang="en-US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Actively participate in major national strategic projects, including Belt &amp; Road, the opening of financial markets, green finance and inclusive finance.</a:t>
              </a:r>
              <a:endParaRPr kumimoji="1"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xmlns="" id="{61475591-C069-0343-AB4E-2B77F22E6A1F}"/>
                </a:ext>
              </a:extLst>
            </p:cNvPr>
            <p:cNvSpPr txBox="1"/>
            <p:nvPr/>
          </p:nvSpPr>
          <p:spPr>
            <a:xfrm>
              <a:off x="2807804" y="3864563"/>
              <a:ext cx="4694581" cy="1195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ü"/>
              </a:pPr>
              <a:r>
                <a:rPr kumimoji="1" lang="en-US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Overseas institutions cover major financial centers in Asia, Europe, America, Oceania and Africa.</a:t>
              </a:r>
            </a:p>
            <a:p>
              <a:pPr marL="285750" indent="-285750">
                <a:buFont typeface="Wingdings" pitchFamily="2" charset="2"/>
                <a:buChar char="ü"/>
              </a:pPr>
              <a:r>
                <a:rPr kumimoji="1" lang="en-US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More than 1400 global correspondent banks, covering 140 countries and regions.</a:t>
              </a:r>
            </a:p>
            <a:p>
              <a:pPr marL="285750" indent="-285750">
                <a:buFont typeface="Wingdings" pitchFamily="2" charset="2"/>
                <a:buChar char="ü"/>
              </a:pPr>
              <a:r>
                <a:rPr kumimoji="1" lang="en-US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Providing clearing services for nearly 30 currencies including RMB, USD, EUR, GBP, etc.</a:t>
              </a:r>
            </a:p>
          </p:txBody>
        </p:sp>
        <p:pic>
          <p:nvPicPr>
            <p:cNvPr id="22" name="图片 21" descr="图片包含 游戏机, 画&#10;&#10;描述已自动生成">
              <a:extLst>
                <a:ext uri="{FF2B5EF4-FFF2-40B4-BE49-F238E27FC236}">
                  <a16:creationId xmlns:a16="http://schemas.microsoft.com/office/drawing/2014/main" xmlns="" id="{017B0968-73BB-574E-8493-E1C83879B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4009" y="918088"/>
              <a:ext cx="923032" cy="923032"/>
            </a:xfrm>
            <a:prstGeom prst="rect">
              <a:avLst/>
            </a:prstGeom>
          </p:spPr>
        </p:pic>
        <p:pic>
          <p:nvPicPr>
            <p:cNvPr id="24" name="图片 23" descr="图片包含 游戏机, 画, 标志, 房间&#10;&#10;描述已自动生成">
              <a:extLst>
                <a:ext uri="{FF2B5EF4-FFF2-40B4-BE49-F238E27FC236}">
                  <a16:creationId xmlns:a16="http://schemas.microsoft.com/office/drawing/2014/main" xmlns="" id="{2FFDC313-9EFE-B84A-B427-BA74C0B4B2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3643" y="2368798"/>
              <a:ext cx="995040" cy="995040"/>
            </a:xfrm>
            <a:prstGeom prst="rect">
              <a:avLst/>
            </a:prstGeom>
          </p:spPr>
        </p:pic>
        <p:pic>
          <p:nvPicPr>
            <p:cNvPr id="26" name="图片 25" descr="图片包含 游戏机, 画, 窗户&#10;&#10;描述已自动生成">
              <a:extLst>
                <a:ext uri="{FF2B5EF4-FFF2-40B4-BE49-F238E27FC236}">
                  <a16:creationId xmlns:a16="http://schemas.microsoft.com/office/drawing/2014/main" xmlns="" id="{D75BC49F-A640-CA42-B10E-A1D78C0F16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1219" y="3761086"/>
              <a:ext cx="1159889" cy="11598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7627417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693327" y="487424"/>
            <a:ext cx="2726545" cy="369299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zh-CN" sz="2000" dirty="0"/>
              <a:t>Table of Contents</a:t>
            </a:r>
            <a:endParaRPr lang="zh-CN" altLang="en-US" sz="2000" dirty="0"/>
          </a:p>
        </p:txBody>
      </p:sp>
      <p:sp>
        <p:nvSpPr>
          <p:cNvPr id="3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7812360" y="4659982"/>
            <a:ext cx="841924" cy="365125"/>
          </a:xfrm>
        </p:spPr>
        <p:txBody>
          <a:bodyPr/>
          <a:lstStyle/>
          <a:p>
            <a:fld id="{0C913308-F349-4B6D-A68A-DD1791B4A57B}" type="slidenum">
              <a:rPr lang="zh-CN" altLang="en-US" sz="1050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zh-CN" altLang="en-US" sz="105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366" y="0"/>
            <a:ext cx="1970633" cy="699542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3A75EBC2-999B-4E2E-BC14-8D7F0035BC50}"/>
              </a:ext>
            </a:extLst>
          </p:cNvPr>
          <p:cNvGrpSpPr/>
          <p:nvPr/>
        </p:nvGrpSpPr>
        <p:grpSpPr>
          <a:xfrm>
            <a:off x="921098" y="1347614"/>
            <a:ext cx="6673502" cy="3029410"/>
            <a:chOff x="2525475" y="2191139"/>
            <a:chExt cx="8521846" cy="3798371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xmlns="" id="{ADC8CBFE-5684-4B5B-845D-07783DD2B8C3}"/>
                </a:ext>
              </a:extLst>
            </p:cNvPr>
            <p:cNvGrpSpPr/>
            <p:nvPr/>
          </p:nvGrpSpPr>
          <p:grpSpPr>
            <a:xfrm>
              <a:off x="2525475" y="2191139"/>
              <a:ext cx="8521846" cy="2804725"/>
              <a:chOff x="1250139" y="2602113"/>
              <a:chExt cx="8521846" cy="2804725"/>
            </a:xfrm>
          </p:grpSpPr>
          <p:sp>
            <p:nvSpPr>
              <p:cNvPr id="12" name="任意多边形 11">
                <a:extLst>
                  <a:ext uri="{FF2B5EF4-FFF2-40B4-BE49-F238E27FC236}">
                    <a16:creationId xmlns:a16="http://schemas.microsoft.com/office/drawing/2014/main" xmlns="" id="{2CE0C46B-31DF-4D4A-8F91-88EE12A3642C}"/>
                  </a:ext>
                </a:extLst>
              </p:cNvPr>
              <p:cNvSpPr/>
              <p:nvPr/>
            </p:nvSpPr>
            <p:spPr>
              <a:xfrm>
                <a:off x="1622512" y="2616605"/>
                <a:ext cx="8149473" cy="767521"/>
              </a:xfrm>
              <a:custGeom>
                <a:avLst/>
                <a:gdLst>
                  <a:gd name="connsiteX0" fmla="*/ 0 w 6010274"/>
                  <a:gd name="connsiteY0" fmla="*/ 127923 h 767520"/>
                  <a:gd name="connsiteX1" fmla="*/ 127923 w 6010274"/>
                  <a:gd name="connsiteY1" fmla="*/ 0 h 767520"/>
                  <a:gd name="connsiteX2" fmla="*/ 5882351 w 6010274"/>
                  <a:gd name="connsiteY2" fmla="*/ 0 h 767520"/>
                  <a:gd name="connsiteX3" fmla="*/ 6010274 w 6010274"/>
                  <a:gd name="connsiteY3" fmla="*/ 127923 h 767520"/>
                  <a:gd name="connsiteX4" fmla="*/ 6010274 w 6010274"/>
                  <a:gd name="connsiteY4" fmla="*/ 639597 h 767520"/>
                  <a:gd name="connsiteX5" fmla="*/ 5882351 w 6010274"/>
                  <a:gd name="connsiteY5" fmla="*/ 767520 h 767520"/>
                  <a:gd name="connsiteX6" fmla="*/ 127923 w 6010274"/>
                  <a:gd name="connsiteY6" fmla="*/ 767520 h 767520"/>
                  <a:gd name="connsiteX7" fmla="*/ 0 w 6010274"/>
                  <a:gd name="connsiteY7" fmla="*/ 639597 h 767520"/>
                  <a:gd name="connsiteX8" fmla="*/ 0 w 6010274"/>
                  <a:gd name="connsiteY8" fmla="*/ 127923 h 767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010274" h="767520">
                    <a:moveTo>
                      <a:pt x="0" y="127923"/>
                    </a:moveTo>
                    <a:cubicBezTo>
                      <a:pt x="0" y="57273"/>
                      <a:pt x="57273" y="0"/>
                      <a:pt x="127923" y="0"/>
                    </a:cubicBezTo>
                    <a:lnTo>
                      <a:pt x="5882351" y="0"/>
                    </a:lnTo>
                    <a:cubicBezTo>
                      <a:pt x="5953001" y="0"/>
                      <a:pt x="6010274" y="57273"/>
                      <a:pt x="6010274" y="127923"/>
                    </a:cubicBezTo>
                    <a:lnTo>
                      <a:pt x="6010274" y="639597"/>
                    </a:lnTo>
                    <a:cubicBezTo>
                      <a:pt x="6010274" y="710247"/>
                      <a:pt x="5953001" y="767520"/>
                      <a:pt x="5882351" y="767520"/>
                    </a:cubicBezTo>
                    <a:lnTo>
                      <a:pt x="127923" y="767520"/>
                    </a:lnTo>
                    <a:cubicBezTo>
                      <a:pt x="57273" y="767520"/>
                      <a:pt x="0" y="710247"/>
                      <a:pt x="0" y="639597"/>
                    </a:cubicBezTo>
                    <a:lnTo>
                      <a:pt x="0" y="127923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0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8907" tIns="128907" rIns="128907" bIns="128907" numCol="1" spcCol="1270" anchor="ctr" anchorCtr="0">
                <a:noAutofit/>
              </a:bodyPr>
              <a:lstStyle/>
              <a:p>
                <a:r>
                  <a:rPr lang="en-US" altLang="zh-CN" b="1" dirty="0">
                    <a:solidFill>
                      <a:srgbClr val="0070C0"/>
                    </a:solidFill>
                    <a:latin typeface="宋体" panose="02010600030101010101" pitchFamily="2" charset="-122"/>
                    <a:ea typeface="彩虹黑体" pitchFamily="49" charset="-122"/>
                    <a:cs typeface="Calibri" panose="020F0502020204030204" pitchFamily="34" charset="0"/>
                  </a:rPr>
                  <a:t>   </a:t>
                </a:r>
              </a:p>
              <a:p>
                <a:r>
                  <a:rPr lang="en-US" altLang="zh-CN" sz="2000" b="1" dirty="0">
                    <a:solidFill>
                      <a:srgbClr val="0070C0"/>
                    </a:solidFill>
                    <a:ea typeface="彩虹黑体" pitchFamily="49" charset="-122"/>
                    <a:cs typeface="Calibri" panose="020F0502020204030204" pitchFamily="34" charset="0"/>
                  </a:rPr>
                  <a:t>       Cross-border Matchmaking Business</a:t>
                </a:r>
              </a:p>
              <a:p>
                <a:endParaRPr lang="zh-CN" altLang="zh-CN" sz="2000" b="1" dirty="0">
                  <a:solidFill>
                    <a:srgbClr val="0070C0"/>
                  </a:solidFill>
                  <a:ea typeface="彩虹黑体" pitchFamily="49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椭圆 12">
                <a:extLst>
                  <a:ext uri="{FF2B5EF4-FFF2-40B4-BE49-F238E27FC236}">
                    <a16:creationId xmlns:a16="http://schemas.microsoft.com/office/drawing/2014/main" xmlns="" id="{9CA53B24-CE7F-4814-8C8C-CC7CD21FCB08}"/>
                  </a:ext>
                </a:extLst>
              </p:cNvPr>
              <p:cNvSpPr/>
              <p:nvPr/>
            </p:nvSpPr>
            <p:spPr>
              <a:xfrm>
                <a:off x="1250139" y="2602113"/>
                <a:ext cx="825499" cy="82550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b="1" dirty="0">
                    <a:solidFill>
                      <a:prstClr val="white"/>
                    </a:solidFill>
                    <a:ea typeface="彩虹黑体" pitchFamily="49" charset="-122"/>
                  </a:rPr>
                  <a:t>01</a:t>
                </a:r>
                <a:endParaRPr lang="zh-CN" altLang="en-US" sz="2000" b="1" dirty="0">
                  <a:solidFill>
                    <a:prstClr val="white"/>
                  </a:solidFill>
                  <a:ea typeface="彩虹黑体" pitchFamily="49" charset="-122"/>
                </a:endParaRPr>
              </a:p>
            </p:txBody>
          </p:sp>
          <p:sp>
            <p:nvSpPr>
              <p:cNvPr id="14" name="任意多边形 12">
                <a:extLst>
                  <a:ext uri="{FF2B5EF4-FFF2-40B4-BE49-F238E27FC236}">
                    <a16:creationId xmlns:a16="http://schemas.microsoft.com/office/drawing/2014/main" xmlns="" id="{AEDC361B-7C99-4081-A067-C78C235E1E2C}"/>
                  </a:ext>
                </a:extLst>
              </p:cNvPr>
              <p:cNvSpPr/>
              <p:nvPr/>
            </p:nvSpPr>
            <p:spPr>
              <a:xfrm>
                <a:off x="2252421" y="3594100"/>
                <a:ext cx="7179214" cy="767521"/>
              </a:xfrm>
              <a:custGeom>
                <a:avLst/>
                <a:gdLst>
                  <a:gd name="connsiteX0" fmla="*/ 0 w 6010274"/>
                  <a:gd name="connsiteY0" fmla="*/ 127923 h 767520"/>
                  <a:gd name="connsiteX1" fmla="*/ 127923 w 6010274"/>
                  <a:gd name="connsiteY1" fmla="*/ 0 h 767520"/>
                  <a:gd name="connsiteX2" fmla="*/ 5882351 w 6010274"/>
                  <a:gd name="connsiteY2" fmla="*/ 0 h 767520"/>
                  <a:gd name="connsiteX3" fmla="*/ 6010274 w 6010274"/>
                  <a:gd name="connsiteY3" fmla="*/ 127923 h 767520"/>
                  <a:gd name="connsiteX4" fmla="*/ 6010274 w 6010274"/>
                  <a:gd name="connsiteY4" fmla="*/ 639597 h 767520"/>
                  <a:gd name="connsiteX5" fmla="*/ 5882351 w 6010274"/>
                  <a:gd name="connsiteY5" fmla="*/ 767520 h 767520"/>
                  <a:gd name="connsiteX6" fmla="*/ 127923 w 6010274"/>
                  <a:gd name="connsiteY6" fmla="*/ 767520 h 767520"/>
                  <a:gd name="connsiteX7" fmla="*/ 0 w 6010274"/>
                  <a:gd name="connsiteY7" fmla="*/ 639597 h 767520"/>
                  <a:gd name="connsiteX8" fmla="*/ 0 w 6010274"/>
                  <a:gd name="connsiteY8" fmla="*/ 127923 h 767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010274" h="767520">
                    <a:moveTo>
                      <a:pt x="0" y="127923"/>
                    </a:moveTo>
                    <a:cubicBezTo>
                      <a:pt x="0" y="57273"/>
                      <a:pt x="57273" y="0"/>
                      <a:pt x="127923" y="0"/>
                    </a:cubicBezTo>
                    <a:lnTo>
                      <a:pt x="5882351" y="0"/>
                    </a:lnTo>
                    <a:cubicBezTo>
                      <a:pt x="5953001" y="0"/>
                      <a:pt x="6010274" y="57273"/>
                      <a:pt x="6010274" y="127923"/>
                    </a:cubicBezTo>
                    <a:lnTo>
                      <a:pt x="6010274" y="639597"/>
                    </a:lnTo>
                    <a:cubicBezTo>
                      <a:pt x="6010274" y="710247"/>
                      <a:pt x="5953001" y="767520"/>
                      <a:pt x="5882351" y="767520"/>
                    </a:cubicBezTo>
                    <a:lnTo>
                      <a:pt x="127923" y="767520"/>
                    </a:lnTo>
                    <a:cubicBezTo>
                      <a:pt x="57273" y="767520"/>
                      <a:pt x="0" y="710247"/>
                      <a:pt x="0" y="639597"/>
                    </a:cubicBezTo>
                    <a:lnTo>
                      <a:pt x="0" y="127923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0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8907" tIns="128907" rIns="128907" bIns="128907" numCol="1" spcCol="1270" anchor="ctr" anchorCtr="0">
                <a:noAutofit/>
              </a:bodyPr>
              <a:lstStyle/>
              <a:p>
                <a:pPr algn="just"/>
                <a:r>
                  <a:rPr lang="en-US" altLang="zh-CN" sz="2000" b="1" dirty="0">
                    <a:solidFill>
                      <a:srgbClr val="0070C0"/>
                    </a:solidFill>
                    <a:ea typeface="彩虹黑体" pitchFamily="49" charset="-122"/>
                    <a:cs typeface="Calibri" panose="020F0502020204030204" pitchFamily="34" charset="0"/>
                  </a:rPr>
                  <a:t>    Match Plus Platform</a:t>
                </a:r>
                <a:endParaRPr lang="zh-CN" altLang="zh-CN" sz="2000" b="1" dirty="0">
                  <a:solidFill>
                    <a:srgbClr val="0070C0"/>
                  </a:solidFill>
                  <a:ea typeface="彩虹黑体" pitchFamily="49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15" name="椭圆 14">
                <a:extLst>
                  <a:ext uri="{FF2B5EF4-FFF2-40B4-BE49-F238E27FC236}">
                    <a16:creationId xmlns:a16="http://schemas.microsoft.com/office/drawing/2014/main" xmlns="" id="{BDEA0E7E-0B27-435E-8483-BAACFA86469F}"/>
                  </a:ext>
                </a:extLst>
              </p:cNvPr>
              <p:cNvSpPr/>
              <p:nvPr/>
            </p:nvSpPr>
            <p:spPr>
              <a:xfrm>
                <a:off x="1624472" y="3594100"/>
                <a:ext cx="825500" cy="8255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b="1" dirty="0">
                    <a:solidFill>
                      <a:prstClr val="white"/>
                    </a:solidFill>
                    <a:ea typeface="彩虹黑体" pitchFamily="49" charset="-122"/>
                  </a:rPr>
                  <a:t>02</a:t>
                </a:r>
                <a:endParaRPr lang="zh-CN" altLang="en-US" b="1" dirty="0">
                  <a:solidFill>
                    <a:prstClr val="white"/>
                  </a:solidFill>
                  <a:ea typeface="彩虹黑体" pitchFamily="49" charset="-122"/>
                </a:endParaRPr>
              </a:p>
            </p:txBody>
          </p:sp>
          <p:sp>
            <p:nvSpPr>
              <p:cNvPr id="16" name="任意多边形 14">
                <a:extLst>
                  <a:ext uri="{FF2B5EF4-FFF2-40B4-BE49-F238E27FC236}">
                    <a16:creationId xmlns:a16="http://schemas.microsoft.com/office/drawing/2014/main" xmlns="" id="{FA525BCC-753B-44A2-AEA9-AC39B2C078BF}"/>
                  </a:ext>
                </a:extLst>
              </p:cNvPr>
              <p:cNvSpPr/>
              <p:nvPr/>
            </p:nvSpPr>
            <p:spPr>
              <a:xfrm>
                <a:off x="2449973" y="4610328"/>
                <a:ext cx="6784110" cy="767521"/>
              </a:xfrm>
              <a:custGeom>
                <a:avLst/>
                <a:gdLst>
                  <a:gd name="connsiteX0" fmla="*/ 0 w 6010274"/>
                  <a:gd name="connsiteY0" fmla="*/ 127923 h 767520"/>
                  <a:gd name="connsiteX1" fmla="*/ 127923 w 6010274"/>
                  <a:gd name="connsiteY1" fmla="*/ 0 h 767520"/>
                  <a:gd name="connsiteX2" fmla="*/ 5882351 w 6010274"/>
                  <a:gd name="connsiteY2" fmla="*/ 0 h 767520"/>
                  <a:gd name="connsiteX3" fmla="*/ 6010274 w 6010274"/>
                  <a:gd name="connsiteY3" fmla="*/ 127923 h 767520"/>
                  <a:gd name="connsiteX4" fmla="*/ 6010274 w 6010274"/>
                  <a:gd name="connsiteY4" fmla="*/ 639597 h 767520"/>
                  <a:gd name="connsiteX5" fmla="*/ 5882351 w 6010274"/>
                  <a:gd name="connsiteY5" fmla="*/ 767520 h 767520"/>
                  <a:gd name="connsiteX6" fmla="*/ 127923 w 6010274"/>
                  <a:gd name="connsiteY6" fmla="*/ 767520 h 767520"/>
                  <a:gd name="connsiteX7" fmla="*/ 0 w 6010274"/>
                  <a:gd name="connsiteY7" fmla="*/ 639597 h 767520"/>
                  <a:gd name="connsiteX8" fmla="*/ 0 w 6010274"/>
                  <a:gd name="connsiteY8" fmla="*/ 127923 h 767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010274" h="767520">
                    <a:moveTo>
                      <a:pt x="0" y="127923"/>
                    </a:moveTo>
                    <a:cubicBezTo>
                      <a:pt x="0" y="57273"/>
                      <a:pt x="57273" y="0"/>
                      <a:pt x="127923" y="0"/>
                    </a:cubicBezTo>
                    <a:lnTo>
                      <a:pt x="5882351" y="0"/>
                    </a:lnTo>
                    <a:cubicBezTo>
                      <a:pt x="5953001" y="0"/>
                      <a:pt x="6010274" y="57273"/>
                      <a:pt x="6010274" y="127923"/>
                    </a:cubicBezTo>
                    <a:lnTo>
                      <a:pt x="6010274" y="639597"/>
                    </a:lnTo>
                    <a:cubicBezTo>
                      <a:pt x="6010274" y="710247"/>
                      <a:pt x="5953001" y="767520"/>
                      <a:pt x="5882351" y="767520"/>
                    </a:cubicBezTo>
                    <a:lnTo>
                      <a:pt x="127923" y="767520"/>
                    </a:lnTo>
                    <a:cubicBezTo>
                      <a:pt x="57273" y="767520"/>
                      <a:pt x="0" y="710247"/>
                      <a:pt x="0" y="639597"/>
                    </a:cubicBezTo>
                    <a:lnTo>
                      <a:pt x="0" y="127923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0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8907" tIns="128907" rIns="128907" bIns="128907" numCol="1" spcCol="1270" anchor="ctr" anchorCtr="0">
                <a:noAutofit/>
              </a:bodyPr>
              <a:lstStyle/>
              <a:p>
                <a:r>
                  <a:rPr lang="en-US" altLang="zh-CN" sz="2000" b="1" dirty="0">
                    <a:solidFill>
                      <a:srgbClr val="0070C0"/>
                    </a:solidFill>
                    <a:ea typeface="彩虹黑体" pitchFamily="49" charset="-122"/>
                    <a:cs typeface="Calibri" panose="020F0502020204030204" pitchFamily="34" charset="0"/>
                  </a:rPr>
                  <a:t>      Group Strength</a:t>
                </a:r>
                <a:endParaRPr lang="zh-CN" altLang="zh-CN" sz="2000" b="1" dirty="0">
                  <a:solidFill>
                    <a:srgbClr val="0070C0"/>
                  </a:solidFill>
                  <a:ea typeface="彩虹黑体" pitchFamily="49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17" name="椭圆 16">
                <a:extLst>
                  <a:ext uri="{FF2B5EF4-FFF2-40B4-BE49-F238E27FC236}">
                    <a16:creationId xmlns:a16="http://schemas.microsoft.com/office/drawing/2014/main" xmlns="" id="{7BCEBAE1-7CBA-47C4-BB50-C52BFC6BC5B6}"/>
                  </a:ext>
                </a:extLst>
              </p:cNvPr>
              <p:cNvSpPr/>
              <p:nvPr/>
            </p:nvSpPr>
            <p:spPr>
              <a:xfrm>
                <a:off x="1998806" y="4581338"/>
                <a:ext cx="825500" cy="8255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b="1" dirty="0">
                    <a:solidFill>
                      <a:prstClr val="white"/>
                    </a:solidFill>
                    <a:ea typeface="彩虹黑体" pitchFamily="49" charset="-122"/>
                  </a:rPr>
                  <a:t>03</a:t>
                </a:r>
                <a:endParaRPr lang="zh-CN" altLang="en-US" b="1" dirty="0">
                  <a:solidFill>
                    <a:prstClr val="white"/>
                  </a:solidFill>
                  <a:ea typeface="彩虹黑体" pitchFamily="49" charset="-122"/>
                </a:endParaRPr>
              </a:p>
            </p:txBody>
          </p:sp>
        </p:grp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xmlns="" id="{C5813826-F70F-4826-8E3C-A7D889D3B32C}"/>
                </a:ext>
              </a:extLst>
            </p:cNvPr>
            <p:cNvGrpSpPr/>
            <p:nvPr/>
          </p:nvGrpSpPr>
          <p:grpSpPr>
            <a:xfrm>
              <a:off x="3742058" y="5157648"/>
              <a:ext cx="6571864" cy="831862"/>
              <a:chOff x="3742058" y="5157648"/>
              <a:chExt cx="6571864" cy="831862"/>
            </a:xfrm>
          </p:grpSpPr>
          <p:sp>
            <p:nvSpPr>
              <p:cNvPr id="8" name="任意多边形 14">
                <a:extLst>
                  <a:ext uri="{FF2B5EF4-FFF2-40B4-BE49-F238E27FC236}">
                    <a16:creationId xmlns:a16="http://schemas.microsoft.com/office/drawing/2014/main" xmlns="" id="{E1BEAD2F-A162-4785-B504-2542158BCDC4}"/>
                  </a:ext>
                </a:extLst>
              </p:cNvPr>
              <p:cNvSpPr/>
              <p:nvPr/>
            </p:nvSpPr>
            <p:spPr>
              <a:xfrm>
                <a:off x="4154807" y="5221991"/>
                <a:ext cx="6159115" cy="767519"/>
              </a:xfrm>
              <a:custGeom>
                <a:avLst/>
                <a:gdLst>
                  <a:gd name="connsiteX0" fmla="*/ 0 w 6010274"/>
                  <a:gd name="connsiteY0" fmla="*/ 127923 h 767520"/>
                  <a:gd name="connsiteX1" fmla="*/ 127923 w 6010274"/>
                  <a:gd name="connsiteY1" fmla="*/ 0 h 767520"/>
                  <a:gd name="connsiteX2" fmla="*/ 5882351 w 6010274"/>
                  <a:gd name="connsiteY2" fmla="*/ 0 h 767520"/>
                  <a:gd name="connsiteX3" fmla="*/ 6010274 w 6010274"/>
                  <a:gd name="connsiteY3" fmla="*/ 127923 h 767520"/>
                  <a:gd name="connsiteX4" fmla="*/ 6010274 w 6010274"/>
                  <a:gd name="connsiteY4" fmla="*/ 639597 h 767520"/>
                  <a:gd name="connsiteX5" fmla="*/ 5882351 w 6010274"/>
                  <a:gd name="connsiteY5" fmla="*/ 767520 h 767520"/>
                  <a:gd name="connsiteX6" fmla="*/ 127923 w 6010274"/>
                  <a:gd name="connsiteY6" fmla="*/ 767520 h 767520"/>
                  <a:gd name="connsiteX7" fmla="*/ 0 w 6010274"/>
                  <a:gd name="connsiteY7" fmla="*/ 639597 h 767520"/>
                  <a:gd name="connsiteX8" fmla="*/ 0 w 6010274"/>
                  <a:gd name="connsiteY8" fmla="*/ 127923 h 767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010274" h="767520">
                    <a:moveTo>
                      <a:pt x="0" y="127923"/>
                    </a:moveTo>
                    <a:cubicBezTo>
                      <a:pt x="0" y="57273"/>
                      <a:pt x="57273" y="0"/>
                      <a:pt x="127923" y="0"/>
                    </a:cubicBezTo>
                    <a:lnTo>
                      <a:pt x="5882351" y="0"/>
                    </a:lnTo>
                    <a:cubicBezTo>
                      <a:pt x="5953001" y="0"/>
                      <a:pt x="6010274" y="57273"/>
                      <a:pt x="6010274" y="127923"/>
                    </a:cubicBezTo>
                    <a:lnTo>
                      <a:pt x="6010274" y="639597"/>
                    </a:lnTo>
                    <a:cubicBezTo>
                      <a:pt x="6010274" y="710247"/>
                      <a:pt x="5953001" y="767520"/>
                      <a:pt x="5882351" y="767520"/>
                    </a:cubicBezTo>
                    <a:lnTo>
                      <a:pt x="127923" y="767520"/>
                    </a:lnTo>
                    <a:cubicBezTo>
                      <a:pt x="57273" y="767520"/>
                      <a:pt x="0" y="710247"/>
                      <a:pt x="0" y="639597"/>
                    </a:cubicBezTo>
                    <a:lnTo>
                      <a:pt x="0" y="127923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0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8907" tIns="128907" rIns="128907" bIns="128907" numCol="1" spcCol="1270" anchor="ctr" anchorCtr="0">
                <a:noAutofit/>
              </a:bodyPr>
              <a:lstStyle/>
              <a:p>
                <a:r>
                  <a:rPr lang="en-US" altLang="zh-CN" sz="2000" b="1">
                    <a:solidFill>
                      <a:srgbClr val="0070C0"/>
                    </a:solidFill>
                    <a:ea typeface="彩虹黑体" pitchFamily="49" charset="-122"/>
                    <a:cs typeface="Calibri" panose="020F0502020204030204" pitchFamily="34" charset="0"/>
                  </a:rPr>
                  <a:t>       Cross-border </a:t>
                </a:r>
                <a:r>
                  <a:rPr lang="en-US" altLang="zh-CN" sz="2000" b="1" dirty="0">
                    <a:solidFill>
                      <a:srgbClr val="0070C0"/>
                    </a:solidFill>
                    <a:ea typeface="彩虹黑体" pitchFamily="49" charset="-122"/>
                    <a:cs typeface="Calibri" panose="020F0502020204030204" pitchFamily="34" charset="0"/>
                  </a:rPr>
                  <a:t>Matchmaking Team</a:t>
                </a:r>
                <a:endParaRPr lang="zh-CN" altLang="zh-CN" sz="2000" b="1" dirty="0">
                  <a:solidFill>
                    <a:srgbClr val="0070C0"/>
                  </a:solidFill>
                  <a:ea typeface="彩虹黑体" pitchFamily="49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9" name="椭圆 8">
                <a:extLst>
                  <a:ext uri="{FF2B5EF4-FFF2-40B4-BE49-F238E27FC236}">
                    <a16:creationId xmlns:a16="http://schemas.microsoft.com/office/drawing/2014/main" xmlns="" id="{13CF6614-2338-4BD8-8780-80DD5E8E5B3A}"/>
                  </a:ext>
                </a:extLst>
              </p:cNvPr>
              <p:cNvSpPr/>
              <p:nvPr/>
            </p:nvSpPr>
            <p:spPr>
              <a:xfrm>
                <a:off x="3742058" y="5157648"/>
                <a:ext cx="825500" cy="8255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b="1" dirty="0">
                    <a:solidFill>
                      <a:prstClr val="white"/>
                    </a:solidFill>
                    <a:ea typeface="彩虹黑体" pitchFamily="49" charset="-122"/>
                  </a:rPr>
                  <a:t>04</a:t>
                </a:r>
                <a:endParaRPr lang="zh-CN" altLang="en-US" b="1" dirty="0">
                  <a:solidFill>
                    <a:prstClr val="white"/>
                  </a:solidFill>
                  <a:ea typeface="彩虹黑体" pitchFamily="49" charset="-122"/>
                </a:endParaRP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0" y="0"/>
            <a:ext cx="714999" cy="559326"/>
            <a:chOff x="0" y="0"/>
            <a:chExt cx="714999" cy="559326"/>
          </a:xfrm>
        </p:grpSpPr>
        <p:cxnSp>
          <p:nvCxnSpPr>
            <p:cNvPr id="19" name="直接连接符 18"/>
            <p:cNvCxnSpPr/>
            <p:nvPr/>
          </p:nvCxnSpPr>
          <p:spPr>
            <a:xfrm flipH="1">
              <a:off x="0" y="0"/>
              <a:ext cx="611560" cy="559326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H="1">
              <a:off x="327847" y="0"/>
              <a:ext cx="387152" cy="366203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480363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539552" y="258235"/>
            <a:ext cx="5623718" cy="369299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zh-CN" sz="2000" dirty="0"/>
              <a:t>Solid Domestic Foundation</a:t>
            </a:r>
            <a:endParaRPr lang="zh-CN" altLang="en-US" sz="1400" dirty="0"/>
          </a:p>
        </p:txBody>
      </p:sp>
      <p:sp>
        <p:nvSpPr>
          <p:cNvPr id="3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7812360" y="4659982"/>
            <a:ext cx="841924" cy="365125"/>
          </a:xfrm>
        </p:spPr>
        <p:txBody>
          <a:bodyPr/>
          <a:lstStyle/>
          <a:p>
            <a:fld id="{0C913308-F349-4B6D-A68A-DD1791B4A57B}" type="slidenum">
              <a:rPr lang="zh-CN" altLang="en-US" sz="1050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zh-CN" altLang="en-US" sz="105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366" y="0"/>
            <a:ext cx="1970633" cy="699542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0" y="0"/>
            <a:ext cx="714999" cy="559326"/>
            <a:chOff x="0" y="0"/>
            <a:chExt cx="714999" cy="559326"/>
          </a:xfrm>
        </p:grpSpPr>
        <p:cxnSp>
          <p:nvCxnSpPr>
            <p:cNvPr id="6" name="直接连接符 5"/>
            <p:cNvCxnSpPr/>
            <p:nvPr/>
          </p:nvCxnSpPr>
          <p:spPr>
            <a:xfrm flipH="1">
              <a:off x="0" y="0"/>
              <a:ext cx="611560" cy="559326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H="1">
              <a:off x="327847" y="0"/>
              <a:ext cx="387152" cy="366203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9" name="图示 8"/>
          <p:cNvGraphicFramePr/>
          <p:nvPr>
            <p:extLst>
              <p:ext uri="{D42A27DB-BD31-4B8C-83A1-F6EECF244321}">
                <p14:modId xmlns:p14="http://schemas.microsoft.com/office/powerpoint/2010/main" val="632371455"/>
              </p:ext>
            </p:extLst>
          </p:nvPr>
        </p:nvGraphicFramePr>
        <p:xfrm>
          <a:off x="4139952" y="771550"/>
          <a:ext cx="468052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Picture 2" descr="C:\Users\Administrator.WINDOWS-S4MI9RI\Desktop\素材\矢量图\图片10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189" y="2959329"/>
            <a:ext cx="581865" cy="57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.WINDOWS-S4MI9RI\Desktop\素材\矢量图\图片8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288" y="1127125"/>
            <a:ext cx="536575" cy="53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istrator.WINDOWS-S4MI9RI\Desktop\素材\矢量图\政府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804" y="2039293"/>
            <a:ext cx="532457" cy="53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istrator.WINDOWS-S4MI9RI\Desktop\素材\矢量图\企业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32288" y="3940516"/>
            <a:ext cx="503442" cy="50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上箭头 9"/>
          <p:cNvSpPr/>
          <p:nvPr/>
        </p:nvSpPr>
        <p:spPr>
          <a:xfrm>
            <a:off x="7524328" y="1127125"/>
            <a:ext cx="144016" cy="22929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上箭头 16"/>
          <p:cNvSpPr/>
          <p:nvPr/>
        </p:nvSpPr>
        <p:spPr>
          <a:xfrm>
            <a:off x="6804248" y="1395412"/>
            <a:ext cx="144016" cy="207650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-1122282" y="987574"/>
            <a:ext cx="6833206" cy="3843678"/>
            <a:chOff x="-1122282" y="987574"/>
            <a:chExt cx="6833206" cy="3843678"/>
          </a:xfrm>
        </p:grpSpPr>
        <p:grpSp>
          <p:nvGrpSpPr>
            <p:cNvPr id="13" name="组合 12"/>
            <p:cNvGrpSpPr/>
            <p:nvPr/>
          </p:nvGrpSpPr>
          <p:grpSpPr>
            <a:xfrm>
              <a:off x="-1122282" y="987574"/>
              <a:ext cx="6833206" cy="3843678"/>
              <a:chOff x="-1188640" y="987574"/>
              <a:chExt cx="6833206" cy="3843678"/>
            </a:xfrm>
          </p:grpSpPr>
          <p:pic>
            <p:nvPicPr>
              <p:cNvPr id="8" name="Picture 3" descr="C:\Users\Administrator.WINDOWS-S4MI9RI\Desktop\素材\图片素材\view.png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188640" y="987574"/>
                <a:ext cx="6833206" cy="38436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3402068" y="3723878"/>
                <a:ext cx="276999" cy="339622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600" dirty="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台湾</a:t>
                </a: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2987824" y="3952056"/>
              <a:ext cx="36004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香港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836444" y="4036693"/>
              <a:ext cx="36004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澳门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5716225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683568" y="258235"/>
            <a:ext cx="5623718" cy="369299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zh-CN" sz="2000" dirty="0"/>
              <a:t>Extensive Global Coverage</a:t>
            </a:r>
            <a:endParaRPr lang="zh-CN" altLang="en-US" sz="1400" dirty="0"/>
          </a:p>
        </p:txBody>
      </p:sp>
      <p:sp>
        <p:nvSpPr>
          <p:cNvPr id="3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7812360" y="4659982"/>
            <a:ext cx="841924" cy="365125"/>
          </a:xfrm>
        </p:spPr>
        <p:txBody>
          <a:bodyPr/>
          <a:lstStyle/>
          <a:p>
            <a:fld id="{0C913308-F349-4B6D-A68A-DD1791B4A57B}" type="slidenum">
              <a:rPr lang="zh-CN" altLang="en-US" sz="1050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zh-CN" altLang="en-US" sz="105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366" y="0"/>
            <a:ext cx="1970633" cy="699542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0" y="0"/>
            <a:ext cx="714999" cy="559326"/>
            <a:chOff x="0" y="0"/>
            <a:chExt cx="714999" cy="559326"/>
          </a:xfrm>
        </p:grpSpPr>
        <p:cxnSp>
          <p:nvCxnSpPr>
            <p:cNvPr id="6" name="直接连接符 5"/>
            <p:cNvCxnSpPr/>
            <p:nvPr/>
          </p:nvCxnSpPr>
          <p:spPr>
            <a:xfrm flipH="1">
              <a:off x="0" y="0"/>
              <a:ext cx="611560" cy="559326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H="1">
              <a:off x="327847" y="0"/>
              <a:ext cx="387152" cy="366203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 descr="I:\海外机构地图2019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816813"/>
            <a:ext cx="7848873" cy="3483130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21C50800-8576-1B46-8B80-3CDC0201BE4F}"/>
              </a:ext>
            </a:extLst>
          </p:cNvPr>
          <p:cNvSpPr txBox="1"/>
          <p:nvPr/>
        </p:nvSpPr>
        <p:spPr>
          <a:xfrm>
            <a:off x="1181851" y="4209373"/>
            <a:ext cx="7278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More than 200 overseas entities covering 6 Continents, 30 countries &amp; regions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Provide 14 minor currency clearing services along "Belt &amp; Road”</a:t>
            </a:r>
          </a:p>
        </p:txBody>
      </p:sp>
    </p:spTree>
    <p:extLst>
      <p:ext uri="{BB962C8B-B14F-4D97-AF65-F5344CB8AC3E}">
        <p14:creationId xmlns:p14="http://schemas.microsoft.com/office/powerpoint/2010/main" val="2041785749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7812360" y="4659982"/>
            <a:ext cx="841924" cy="365125"/>
          </a:xfrm>
        </p:spPr>
        <p:txBody>
          <a:bodyPr/>
          <a:lstStyle/>
          <a:p>
            <a:fld id="{0C913308-F349-4B6D-A68A-DD1791B4A57B}" type="slidenum">
              <a:rPr lang="zh-CN" altLang="en-US" sz="1050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zh-CN" altLang="en-US" sz="105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366" y="0"/>
            <a:ext cx="1970633" cy="699542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0" y="0"/>
            <a:ext cx="714999" cy="559326"/>
            <a:chOff x="0" y="0"/>
            <a:chExt cx="714999" cy="559326"/>
          </a:xfrm>
        </p:grpSpPr>
        <p:cxnSp>
          <p:nvCxnSpPr>
            <p:cNvPr id="6" name="直接连接符 5"/>
            <p:cNvCxnSpPr/>
            <p:nvPr/>
          </p:nvCxnSpPr>
          <p:spPr>
            <a:xfrm flipH="1">
              <a:off x="0" y="0"/>
              <a:ext cx="611560" cy="559326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H="1">
              <a:off x="327847" y="0"/>
              <a:ext cx="387152" cy="366203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圆角矩形 17"/>
          <p:cNvSpPr/>
          <p:nvPr/>
        </p:nvSpPr>
        <p:spPr>
          <a:xfrm>
            <a:off x="1246935" y="1099939"/>
            <a:ext cx="3570268" cy="792089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611560" y="1099941"/>
            <a:ext cx="1194957" cy="792088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1082849" y="1299287"/>
            <a:ext cx="895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Tech Empower</a:t>
            </a:r>
            <a:endParaRPr lang="zh-CN" altLang="en-US" sz="9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1246936" y="2859782"/>
            <a:ext cx="3469080" cy="792088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圆角矩形 21"/>
          <p:cNvSpPr/>
          <p:nvPr/>
        </p:nvSpPr>
        <p:spPr>
          <a:xfrm>
            <a:off x="611560" y="2859782"/>
            <a:ext cx="1224136" cy="792088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1204596" y="3071159"/>
            <a:ext cx="657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Data Mining</a:t>
            </a:r>
            <a:endParaRPr lang="zh-CN" altLang="en-US" sz="9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5063360" y="1995686"/>
            <a:ext cx="3579346" cy="792088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圆角矩形 25"/>
          <p:cNvSpPr/>
          <p:nvPr/>
        </p:nvSpPr>
        <p:spPr>
          <a:xfrm>
            <a:off x="4427983" y="1995686"/>
            <a:ext cx="1334401" cy="792088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4940603" y="2199708"/>
            <a:ext cx="893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Technology Application</a:t>
            </a:r>
            <a:endParaRPr lang="zh-CN" altLang="en-US" sz="9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57878" y="2069435"/>
            <a:ext cx="133440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Internet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Blockchain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10006" y="2069435"/>
            <a:ext cx="17664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IoT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Cloud Computing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Big Data</a:t>
            </a:r>
          </a:p>
        </p:txBody>
      </p:sp>
      <p:sp>
        <p:nvSpPr>
          <p:cNvPr id="30" name="圆角矩形 29"/>
          <p:cNvSpPr/>
          <p:nvPr/>
        </p:nvSpPr>
        <p:spPr>
          <a:xfrm>
            <a:off x="5063360" y="3723878"/>
            <a:ext cx="3973136" cy="792088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圆角矩形 30"/>
          <p:cNvSpPr/>
          <p:nvPr/>
        </p:nvSpPr>
        <p:spPr>
          <a:xfrm>
            <a:off x="4427984" y="3723878"/>
            <a:ext cx="1224136" cy="792088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4916653" y="3906597"/>
            <a:ext cx="778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Innovate &amp; Iterate</a:t>
            </a:r>
            <a:endParaRPr lang="zh-CN" altLang="en-US" sz="9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580112" y="3746525"/>
            <a:ext cx="35310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Improve task segmentation &amp; integration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Apply continuous integration &amp; automated testing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Swiftly replicate, promote, iterate &amp; update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 descr="C:\Users\Administrator.WINDOWS-S4MI9RI\Desktop\素材\矢量图\法律法规20X20.png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306" y="2153203"/>
            <a:ext cx="477054" cy="47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.WINDOWS-S4MI9RI\Desktop\素材\矢量图\无线上网-01.png"/>
          <p:cNvPicPr>
            <a:picLocks noChangeAspect="1" noChangeArrowheads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322" y="3884903"/>
            <a:ext cx="470038" cy="47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istrator.WINDOWS-S4MI9RI\Desktop\素材\矢量图\创新点.png"/>
          <p:cNvPicPr>
            <a:picLocks noChangeAspect="1" noChangeArrowheads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71" y="3021245"/>
            <a:ext cx="469161" cy="469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istrator.WINDOWS-S4MI9RI\Desktop\素材\矢量图\iconfont icon-jianko.png"/>
          <p:cNvPicPr>
            <a:picLocks noChangeAspect="1" noChangeArrowheads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" y="1323349"/>
            <a:ext cx="481652" cy="34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 Placeholder 1">
            <a:extLst>
              <a:ext uri="{FF2B5EF4-FFF2-40B4-BE49-F238E27FC236}">
                <a16:creationId xmlns:a16="http://schemas.microsoft.com/office/drawing/2014/main" xmlns="" id="{509CA799-86D6-4D02-A3B7-FE8B437911CD}"/>
              </a:ext>
            </a:extLst>
          </p:cNvPr>
          <p:cNvSpPr txBox="1">
            <a:spLocks/>
          </p:cNvSpPr>
          <p:nvPr/>
        </p:nvSpPr>
        <p:spPr>
          <a:xfrm>
            <a:off x="611560" y="267494"/>
            <a:ext cx="7761786" cy="369299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zh-CN" sz="2000" dirty="0"/>
              <a:t>CCB </a:t>
            </a:r>
            <a:r>
              <a:rPr lang="en-US" altLang="zh-CN" sz="2000" dirty="0" err="1"/>
              <a:t>Fintech</a:t>
            </a:r>
            <a:r>
              <a:rPr lang="en-US" altLang="zh-CN" sz="2000" dirty="0"/>
              <a:t> Strategy</a:t>
            </a:r>
          </a:p>
        </p:txBody>
      </p:sp>
      <p:sp>
        <p:nvSpPr>
          <p:cNvPr id="35" name="TextBox 19">
            <a:extLst>
              <a:ext uri="{FF2B5EF4-FFF2-40B4-BE49-F238E27FC236}">
                <a16:creationId xmlns:a16="http://schemas.microsoft.com/office/drawing/2014/main" xmlns="" id="{00DDF6ED-635D-4157-93D5-FF99B42A8057}"/>
              </a:ext>
            </a:extLst>
          </p:cNvPr>
          <p:cNvSpPr txBox="1"/>
          <p:nvPr/>
        </p:nvSpPr>
        <p:spPr>
          <a:xfrm>
            <a:off x="1789890" y="1128975"/>
            <a:ext cx="312676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Synergized Smart Finance internally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Open &amp; Sharing Ecosystem externally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Facilitate national governance modernization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Box 23">
            <a:extLst>
              <a:ext uri="{FF2B5EF4-FFF2-40B4-BE49-F238E27FC236}">
                <a16:creationId xmlns:a16="http://schemas.microsoft.com/office/drawing/2014/main" xmlns="" id="{477F13EB-0B0C-402E-B028-AA3485CE130A}"/>
              </a:ext>
            </a:extLst>
          </p:cNvPr>
          <p:cNvSpPr txBox="1"/>
          <p:nvPr/>
        </p:nvSpPr>
        <p:spPr>
          <a:xfrm>
            <a:off x="1907704" y="3046189"/>
            <a:ext cx="2909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Improve data governance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Enhance data value creation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30117724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地图上有字&#10;&#10;描述已自动生成">
            <a:extLst>
              <a:ext uri="{FF2B5EF4-FFF2-40B4-BE49-F238E27FC236}">
                <a16:creationId xmlns:a16="http://schemas.microsoft.com/office/drawing/2014/main" xmlns="" id="{D744AE2B-8E0B-794B-A997-C93AB1A4C8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88" y="987574"/>
            <a:ext cx="2963581" cy="3885520"/>
          </a:xfrm>
          <a:prstGeom prst="rect">
            <a:avLst/>
          </a:prstGeom>
        </p:spPr>
      </p:pic>
      <p:sp>
        <p:nvSpPr>
          <p:cNvPr id="2" name="Text Placeholder 1"/>
          <p:cNvSpPr txBox="1">
            <a:spLocks/>
          </p:cNvSpPr>
          <p:nvPr/>
        </p:nvSpPr>
        <p:spPr>
          <a:xfrm>
            <a:off x="611560" y="267494"/>
            <a:ext cx="5335686" cy="369299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zh-CN" sz="2000" dirty="0"/>
              <a:t>Create a Shared Smart Ecology</a:t>
            </a:r>
          </a:p>
        </p:txBody>
      </p:sp>
      <p:sp>
        <p:nvSpPr>
          <p:cNvPr id="3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7812360" y="4659982"/>
            <a:ext cx="841924" cy="365125"/>
          </a:xfrm>
        </p:spPr>
        <p:txBody>
          <a:bodyPr/>
          <a:lstStyle/>
          <a:p>
            <a:fld id="{0C913308-F349-4B6D-A68A-DD1791B4A57B}" type="slidenum">
              <a:rPr lang="zh-CN" altLang="en-US" sz="1050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zh-CN" altLang="en-US" sz="105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366" y="0"/>
            <a:ext cx="1970633" cy="699542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0" y="0"/>
            <a:ext cx="714999" cy="559326"/>
            <a:chOff x="0" y="0"/>
            <a:chExt cx="714999" cy="559326"/>
          </a:xfrm>
        </p:grpSpPr>
        <p:cxnSp>
          <p:nvCxnSpPr>
            <p:cNvPr id="6" name="直接连接符 5"/>
            <p:cNvCxnSpPr/>
            <p:nvPr/>
          </p:nvCxnSpPr>
          <p:spPr>
            <a:xfrm flipH="1">
              <a:off x="0" y="0"/>
              <a:ext cx="611560" cy="559326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H="1">
              <a:off x="327847" y="0"/>
              <a:ext cx="387152" cy="366203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直线连接符 8">
            <a:extLst>
              <a:ext uri="{FF2B5EF4-FFF2-40B4-BE49-F238E27FC236}">
                <a16:creationId xmlns:a16="http://schemas.microsoft.com/office/drawing/2014/main" xmlns="" id="{F48E04B2-9A0D-3949-9533-8529AEE54015}"/>
              </a:ext>
            </a:extLst>
          </p:cNvPr>
          <p:cNvCxnSpPr>
            <a:cxnSpLocks/>
          </p:cNvCxnSpPr>
          <p:nvPr/>
        </p:nvCxnSpPr>
        <p:spPr>
          <a:xfrm>
            <a:off x="4067952" y="3112391"/>
            <a:ext cx="0" cy="115329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BCBACC6B-F3CC-F548-8644-5AFCE9E42604}"/>
              </a:ext>
            </a:extLst>
          </p:cNvPr>
          <p:cNvSpPr txBox="1"/>
          <p:nvPr/>
        </p:nvSpPr>
        <p:spPr>
          <a:xfrm>
            <a:off x="4457435" y="2700084"/>
            <a:ext cx="42910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CCB builds a proprietary platform, uses technology to enhance</a:t>
            </a:r>
            <a:r>
              <a:rPr kumimoji="1"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competitiveness, and establishes a shared smart ecosystem to cover a wider market space. </a:t>
            </a:r>
          </a:p>
          <a:p>
            <a:r>
              <a:rPr kumimoji="1"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CCB contributes to the growth of China’s economic development and global financial inclusion, while fulfilling the social responsibility of big banks.</a:t>
            </a:r>
          </a:p>
        </p:txBody>
      </p:sp>
    </p:spTree>
    <p:extLst>
      <p:ext uri="{BB962C8B-B14F-4D97-AF65-F5344CB8AC3E}">
        <p14:creationId xmlns:p14="http://schemas.microsoft.com/office/powerpoint/2010/main" val="2002222526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18AF5CB2-9787-5241-844E-6739448326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3999" cy="5106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xmlns="" id="{5A809F49-D68A-7840-8FB1-6DE7A6EE5EFE}"/>
              </a:ext>
            </a:extLst>
          </p:cNvPr>
          <p:cNvSpPr/>
          <p:nvPr/>
        </p:nvSpPr>
        <p:spPr>
          <a:xfrm>
            <a:off x="0" y="3075806"/>
            <a:ext cx="9144000" cy="2067694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26AA3806-0738-DD40-BEDA-43BEE50EE501}"/>
              </a:ext>
            </a:extLst>
          </p:cNvPr>
          <p:cNvSpPr txBox="1"/>
          <p:nvPr/>
        </p:nvSpPr>
        <p:spPr>
          <a:xfrm>
            <a:off x="683580" y="3736652"/>
            <a:ext cx="10801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5400">
                <a:solidFill>
                  <a:schemeClr val="bg1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04</a:t>
            </a:r>
            <a:endParaRPr kumimoji="1" lang="zh-CN" altLang="en-US" sz="5400" dirty="0">
              <a:solidFill>
                <a:schemeClr val="bg1"/>
              </a:solidFill>
              <a:latin typeface="SimSun-ExtB" panose="02010609060101010101" pitchFamily="49" charset="-122"/>
              <a:ea typeface="SimSun-ExtB" panose="02010609060101010101" pitchFamily="49" charset="-122"/>
            </a:endParaRPr>
          </a:p>
        </p:txBody>
      </p:sp>
      <p:cxnSp>
        <p:nvCxnSpPr>
          <p:cNvPr id="5" name="直线连接符 4">
            <a:extLst>
              <a:ext uri="{FF2B5EF4-FFF2-40B4-BE49-F238E27FC236}">
                <a16:creationId xmlns:a16="http://schemas.microsoft.com/office/drawing/2014/main" xmlns="" id="{328C87D8-527D-B94A-A13E-8F5C59B9F5E9}"/>
              </a:ext>
            </a:extLst>
          </p:cNvPr>
          <p:cNvCxnSpPr>
            <a:cxnSpLocks/>
          </p:cNvCxnSpPr>
          <p:nvPr/>
        </p:nvCxnSpPr>
        <p:spPr>
          <a:xfrm>
            <a:off x="1619684" y="3967483"/>
            <a:ext cx="0" cy="54006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EB1E3D40-C5F0-E844-9225-657BFEB7B198}"/>
              </a:ext>
            </a:extLst>
          </p:cNvPr>
          <p:cNvSpPr txBox="1"/>
          <p:nvPr/>
        </p:nvSpPr>
        <p:spPr>
          <a:xfrm>
            <a:off x="1750890" y="3963405"/>
            <a:ext cx="64087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 dirty="0">
                <a:solidFill>
                  <a:schemeClr val="bg1"/>
                </a:solidFill>
                <a:ea typeface="彩虹黑体" pitchFamily="49" charset="-122"/>
                <a:cs typeface="Calibri" panose="020F0502020204030204" pitchFamily="34" charset="0"/>
              </a:rPr>
              <a:t>CCB Cross-border Matchmaking Team</a:t>
            </a:r>
            <a:endParaRPr lang="zh-CN" altLang="zh-CN" sz="2600" b="1" dirty="0">
              <a:solidFill>
                <a:schemeClr val="bg1"/>
              </a:solidFill>
              <a:ea typeface="彩虹黑体" pitchFamily="49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580282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658420" y="2604545"/>
            <a:ext cx="4183558" cy="369299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zh-CN" sz="2000" dirty="0"/>
              <a:t>Contacts</a:t>
            </a:r>
            <a:endParaRPr lang="zh-CN" altLang="en-US" sz="2000" dirty="0"/>
          </a:p>
        </p:txBody>
      </p:sp>
      <p:sp>
        <p:nvSpPr>
          <p:cNvPr id="3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7812360" y="4659982"/>
            <a:ext cx="841924" cy="365125"/>
          </a:xfrm>
        </p:spPr>
        <p:txBody>
          <a:bodyPr/>
          <a:lstStyle/>
          <a:p>
            <a:fld id="{0C913308-F349-4B6D-A68A-DD1791B4A57B}" type="slidenum">
              <a:rPr lang="zh-CN" altLang="en-US" sz="1050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zh-CN" altLang="en-US" sz="105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366" y="0"/>
            <a:ext cx="1970633" cy="699542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0" y="0"/>
            <a:ext cx="714999" cy="559326"/>
            <a:chOff x="0" y="0"/>
            <a:chExt cx="714999" cy="559326"/>
          </a:xfrm>
        </p:grpSpPr>
        <p:cxnSp>
          <p:nvCxnSpPr>
            <p:cNvPr id="6" name="直接连接符 5"/>
            <p:cNvCxnSpPr/>
            <p:nvPr/>
          </p:nvCxnSpPr>
          <p:spPr>
            <a:xfrm flipH="1">
              <a:off x="0" y="0"/>
              <a:ext cx="611560" cy="559326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H="1">
              <a:off x="327847" y="0"/>
              <a:ext cx="387152" cy="366203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569977" y="2499741"/>
            <a:ext cx="2952327" cy="474103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algn="l" defTabSz="8651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3263" indent="-271463" algn="l" defTabSz="8651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081088" indent="-215900" algn="l" defTabSz="8651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itchFamily="2" charset="2"/>
              <a:buChar char="s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303213" algn="l" defTabSz="8651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00250" indent="-269875" algn="l" defTabSz="8651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457450" indent="-269875" algn="l" defTabSz="865188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14650" indent="-269875" algn="l" defTabSz="865188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371850" indent="-269875" algn="l" defTabSz="865188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29050" indent="-269875" algn="l" defTabSz="865188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 typeface="Wingdings" pitchFamily="2" charset="2"/>
              <a:buNone/>
            </a:pPr>
            <a:endParaRPr lang="en-US" altLang="zh-CN" sz="1600" dirty="0">
              <a:solidFill>
                <a:srgbClr val="0070C0"/>
              </a:solidFill>
              <a:cs typeface="Calibri" pitchFamily="34" charset="0"/>
            </a:endParaRPr>
          </a:p>
          <a:p>
            <a:pPr>
              <a:buFont typeface="Wingdings" pitchFamily="2" charset="2"/>
              <a:buNone/>
            </a:pPr>
            <a:endParaRPr lang="en-US" altLang="zh-CN" sz="1200" dirty="0">
              <a:solidFill>
                <a:srgbClr val="0070C0"/>
              </a:solidFill>
              <a:cs typeface="Calibri" pitchFamily="34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xmlns="" id="{97BA5ACC-3E13-5C47-BBA5-9D3EE2C14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2859783"/>
            <a:ext cx="2592288" cy="1368151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algn="l" defTabSz="8651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3263" indent="-271463" algn="l" defTabSz="8651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081088" indent="-215900" algn="l" defTabSz="8651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itchFamily="2" charset="2"/>
              <a:buChar char="s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303213" algn="l" defTabSz="8651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00250" indent="-269875" algn="l" defTabSz="8651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457450" indent="-269875" algn="l" defTabSz="865188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14650" indent="-269875" algn="l" defTabSz="865188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371850" indent="-269875" algn="l" defTabSz="865188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29050" indent="-269875" algn="l" defTabSz="865188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200000"/>
              </a:lnSpc>
              <a:buNone/>
            </a:pPr>
            <a:r>
              <a:rPr lang="en-US" altLang="zh-CN" sz="1800" b="1" dirty="0">
                <a:solidFill>
                  <a:srgbClr val="0070C0"/>
                </a:solidFill>
                <a:ea typeface="彩虹楷体" panose="03000509000000000000" pitchFamily="65" charset="-122"/>
                <a:cs typeface="Calibri" pitchFamily="34" charset="0"/>
              </a:rPr>
              <a:t>Ms. </a:t>
            </a:r>
            <a:r>
              <a:rPr lang="en-US" altLang="zh-CN" sz="1800" b="1" dirty="0" smtClean="0">
                <a:solidFill>
                  <a:srgbClr val="0070C0"/>
                </a:solidFill>
                <a:ea typeface="彩虹楷体" panose="03000509000000000000" pitchFamily="65" charset="-122"/>
                <a:cs typeface="Calibri" pitchFamily="34" charset="0"/>
              </a:rPr>
              <a:t>Lun Xin</a:t>
            </a:r>
            <a:endParaRPr lang="en-US" altLang="zh-CN" sz="1800" b="1" dirty="0">
              <a:solidFill>
                <a:srgbClr val="0070C0"/>
              </a:solidFill>
              <a:ea typeface="彩虹楷体" panose="03000509000000000000" pitchFamily="65" charset="-122"/>
              <a:cs typeface="Calibri" pitchFamily="34" charset="0"/>
            </a:endParaRPr>
          </a:p>
          <a:p>
            <a:pPr>
              <a:buNone/>
            </a:pPr>
            <a:r>
              <a:rPr lang="en-US" altLang="zh-CN" sz="1600" dirty="0" smtClean="0">
                <a:solidFill>
                  <a:srgbClr val="0070C0"/>
                </a:solidFill>
                <a:ea typeface="彩虹楷体" panose="03000509000000000000" pitchFamily="65" charset="-122"/>
                <a:cs typeface="Calibri" pitchFamily="34" charset="0"/>
              </a:rPr>
              <a:t>Tel</a:t>
            </a:r>
            <a:r>
              <a:rPr lang="en-US" altLang="zh-CN" sz="1600" dirty="0">
                <a:solidFill>
                  <a:srgbClr val="0070C0"/>
                </a:solidFill>
                <a:ea typeface="彩虹楷体" panose="03000509000000000000" pitchFamily="65" charset="-122"/>
                <a:cs typeface="Calibri" pitchFamily="34" charset="0"/>
              </a:rPr>
              <a:t>:  </a:t>
            </a:r>
            <a:r>
              <a:rPr lang="en-US" altLang="zh-CN" sz="1600" dirty="0" smtClean="0">
                <a:solidFill>
                  <a:srgbClr val="0070C0"/>
                </a:solidFill>
                <a:ea typeface="彩虹楷体" panose="03000509000000000000" pitchFamily="65" charset="-122"/>
                <a:cs typeface="Calibri" pitchFamily="34" charset="0"/>
              </a:rPr>
              <a:t>971-4567 4840</a:t>
            </a:r>
            <a:endParaRPr lang="en-US" altLang="zh-CN" sz="1600" dirty="0">
              <a:solidFill>
                <a:srgbClr val="0070C0"/>
              </a:solidFill>
              <a:ea typeface="彩虹楷体" panose="03000509000000000000" pitchFamily="65" charset="-122"/>
              <a:cs typeface="Calibri" pitchFamily="34" charset="0"/>
            </a:endParaRPr>
          </a:p>
          <a:p>
            <a:pPr>
              <a:buNone/>
            </a:pPr>
            <a:r>
              <a:rPr lang="en-US" altLang="zh-CN" sz="1600" dirty="0">
                <a:solidFill>
                  <a:srgbClr val="0070C0"/>
                </a:solidFill>
                <a:ea typeface="彩虹楷体" panose="03000509000000000000" pitchFamily="65" charset="-122"/>
                <a:cs typeface="Calibri" pitchFamily="34" charset="0"/>
              </a:rPr>
              <a:t>Email: </a:t>
            </a:r>
            <a:r>
              <a:rPr lang="en-US" altLang="zh-CN" sz="1600" dirty="0" smtClean="0">
                <a:solidFill>
                  <a:srgbClr val="0070C0"/>
                </a:solidFill>
                <a:ea typeface="彩虹楷体" panose="03000509000000000000" pitchFamily="65" charset="-122"/>
                <a:cs typeface="Calibri" pitchFamily="34" charset="0"/>
              </a:rPr>
              <a:t>lunxin@ae.ccb.com</a:t>
            </a:r>
            <a:endParaRPr lang="en-US" altLang="zh-CN" sz="1600" dirty="0">
              <a:solidFill>
                <a:srgbClr val="0070C0"/>
              </a:solidFill>
              <a:ea typeface="彩虹楷体" panose="03000509000000000000" pitchFamily="65" charset="-122"/>
              <a:cs typeface="Calibri" pitchFamily="34" charset="0"/>
            </a:endParaRPr>
          </a:p>
          <a:p>
            <a:pPr>
              <a:buFont typeface="Wingdings" pitchFamily="2" charset="2"/>
              <a:buNone/>
            </a:pPr>
            <a:endParaRPr lang="en-US" altLang="zh-CN" sz="1200" dirty="0">
              <a:solidFill>
                <a:srgbClr val="0070C0"/>
              </a:solidFill>
              <a:cs typeface="Calibri" pitchFamily="34" charset="0"/>
            </a:endParaRPr>
          </a:p>
          <a:p>
            <a:pPr>
              <a:buFont typeface="Wingdings" pitchFamily="2" charset="2"/>
              <a:buNone/>
            </a:pPr>
            <a:endParaRPr lang="en-US" altLang="zh-CN" sz="1200" dirty="0">
              <a:solidFill>
                <a:srgbClr val="0070C0"/>
              </a:solidFill>
              <a:cs typeface="Calibri" pitchFamily="34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xmlns="" id="{5FF9EA61-2B55-D744-8546-129BC49C1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848" y="2859783"/>
            <a:ext cx="2808312" cy="1368151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algn="l" defTabSz="8651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3263" indent="-271463" algn="l" defTabSz="8651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081088" indent="-215900" algn="l" defTabSz="8651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itchFamily="2" charset="2"/>
              <a:buChar char="s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303213" algn="l" defTabSz="8651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00250" indent="-269875" algn="l" defTabSz="8651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457450" indent="-269875" algn="l" defTabSz="865188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14650" indent="-269875" algn="l" defTabSz="865188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371850" indent="-269875" algn="l" defTabSz="865188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29050" indent="-269875" algn="l" defTabSz="865188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200000"/>
              </a:lnSpc>
              <a:buNone/>
            </a:pPr>
            <a:r>
              <a:rPr lang="en-US" altLang="zh-CN" sz="1800" b="1" dirty="0">
                <a:solidFill>
                  <a:srgbClr val="0070C0"/>
                </a:solidFill>
                <a:ea typeface="彩虹楷体" panose="03000509000000000000" pitchFamily="65" charset="-122"/>
                <a:cs typeface="Calibri" pitchFamily="34" charset="0"/>
              </a:rPr>
              <a:t>Mr. </a:t>
            </a:r>
            <a:r>
              <a:rPr lang="en-US" altLang="zh-CN" sz="1800" b="1" dirty="0" smtClean="0">
                <a:solidFill>
                  <a:srgbClr val="0070C0"/>
                </a:solidFill>
                <a:ea typeface="彩虹楷体" panose="03000509000000000000" pitchFamily="65" charset="-122"/>
                <a:cs typeface="Calibri" pitchFamily="34" charset="0"/>
              </a:rPr>
              <a:t>Zhang Ta</a:t>
            </a:r>
            <a:endParaRPr lang="en-US" altLang="zh-CN" sz="1800" b="1" dirty="0">
              <a:solidFill>
                <a:srgbClr val="0070C0"/>
              </a:solidFill>
              <a:ea typeface="彩虹楷体" panose="03000509000000000000" pitchFamily="65" charset="-122"/>
              <a:cs typeface="Calibri" pitchFamily="34" charset="0"/>
            </a:endParaRPr>
          </a:p>
          <a:p>
            <a:pPr>
              <a:buNone/>
            </a:pPr>
            <a:r>
              <a:rPr lang="en-US" altLang="zh-CN" sz="1600" dirty="0" smtClean="0">
                <a:solidFill>
                  <a:srgbClr val="0070C0"/>
                </a:solidFill>
                <a:ea typeface="彩虹楷体" panose="03000509000000000000" pitchFamily="65" charset="-122"/>
                <a:cs typeface="Calibri" pitchFamily="34" charset="0"/>
              </a:rPr>
              <a:t>Tel</a:t>
            </a:r>
            <a:r>
              <a:rPr lang="en-US" altLang="zh-CN" sz="1600" dirty="0">
                <a:solidFill>
                  <a:srgbClr val="0070C0"/>
                </a:solidFill>
                <a:ea typeface="彩虹楷体" panose="03000509000000000000" pitchFamily="65" charset="-122"/>
                <a:cs typeface="Calibri" pitchFamily="34" charset="0"/>
              </a:rPr>
              <a:t>:  </a:t>
            </a:r>
            <a:r>
              <a:rPr lang="en-US" altLang="zh-CN" sz="1600" dirty="0">
                <a:solidFill>
                  <a:srgbClr val="0070C0"/>
                </a:solidFill>
                <a:ea typeface="彩虹楷体" panose="03000509000000000000" pitchFamily="65" charset="-122"/>
                <a:cs typeface="Calibri" pitchFamily="34" charset="0"/>
              </a:rPr>
              <a:t>971-4567 </a:t>
            </a:r>
            <a:r>
              <a:rPr lang="en-US" altLang="zh-CN" sz="1600" dirty="0" smtClean="0">
                <a:solidFill>
                  <a:srgbClr val="0070C0"/>
                </a:solidFill>
                <a:ea typeface="彩虹楷体" panose="03000509000000000000" pitchFamily="65" charset="-122"/>
                <a:cs typeface="Calibri" pitchFamily="34" charset="0"/>
              </a:rPr>
              <a:t>4830</a:t>
            </a:r>
          </a:p>
          <a:p>
            <a:pPr>
              <a:buNone/>
            </a:pPr>
            <a:r>
              <a:rPr lang="en-US" altLang="zh-CN" sz="1600" dirty="0" smtClean="0">
                <a:solidFill>
                  <a:srgbClr val="0070C0"/>
                </a:solidFill>
                <a:ea typeface="彩虹楷体" panose="03000509000000000000" pitchFamily="65" charset="-122"/>
                <a:cs typeface="Calibri" pitchFamily="34" charset="0"/>
              </a:rPr>
              <a:t>Email</a:t>
            </a:r>
            <a:r>
              <a:rPr lang="en-US" altLang="zh-CN" sz="1600">
                <a:solidFill>
                  <a:srgbClr val="0070C0"/>
                </a:solidFill>
                <a:ea typeface="彩虹楷体" panose="03000509000000000000" pitchFamily="65" charset="-122"/>
                <a:cs typeface="Calibri" pitchFamily="34" charset="0"/>
              </a:rPr>
              <a:t>: </a:t>
            </a:r>
            <a:r>
              <a:rPr lang="en-US" altLang="zh-CN" sz="1600" smtClean="0">
                <a:solidFill>
                  <a:srgbClr val="0070C0"/>
                </a:solidFill>
                <a:ea typeface="彩虹楷体" panose="03000509000000000000" pitchFamily="65" charset="-122"/>
                <a:cs typeface="Calibri" pitchFamily="34" charset="0"/>
              </a:rPr>
              <a:t>zhangta@ae.ccb.com</a:t>
            </a:r>
            <a:endParaRPr lang="en-US" altLang="zh-CN" sz="1600" dirty="0">
              <a:solidFill>
                <a:srgbClr val="0070C0"/>
              </a:solidFill>
              <a:ea typeface="彩虹楷体" panose="03000509000000000000" pitchFamily="65" charset="-122"/>
              <a:cs typeface="Calibri" pitchFamily="34" charset="0"/>
            </a:endParaRPr>
          </a:p>
          <a:p>
            <a:pPr>
              <a:buFont typeface="Wingdings" pitchFamily="2" charset="2"/>
              <a:buNone/>
            </a:pPr>
            <a:endParaRPr lang="en-US" altLang="zh-CN" sz="1200" dirty="0">
              <a:solidFill>
                <a:srgbClr val="0070C0"/>
              </a:solidFill>
              <a:cs typeface="Calibri" pitchFamily="34" charset="0"/>
            </a:endParaRPr>
          </a:p>
          <a:p>
            <a:pPr>
              <a:buFont typeface="Wingdings" pitchFamily="2" charset="2"/>
              <a:buNone/>
            </a:pPr>
            <a:endParaRPr lang="en-US" altLang="zh-CN" sz="1200" dirty="0">
              <a:solidFill>
                <a:srgbClr val="0070C0"/>
              </a:solidFill>
              <a:cs typeface="Calibri" pitchFamily="34" charset="0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xmlns="" id="{77D54320-69B2-7C47-905D-8B0DB7C2E3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2160" y="2859782"/>
            <a:ext cx="2642124" cy="1368151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algn="l" defTabSz="8651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3263" indent="-271463" algn="l" defTabSz="8651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081088" indent="-215900" algn="l" defTabSz="8651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itchFamily="2" charset="2"/>
              <a:buChar char="s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303213" algn="l" defTabSz="8651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00250" indent="-269875" algn="l" defTabSz="8651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457450" indent="-269875" algn="l" defTabSz="865188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14650" indent="-269875" algn="l" defTabSz="865188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371850" indent="-269875" algn="l" defTabSz="865188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29050" indent="-269875" algn="l" defTabSz="865188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 typeface="Wingdings" pitchFamily="2" charset="2"/>
              <a:buNone/>
            </a:pPr>
            <a:endParaRPr lang="en-US" altLang="zh-CN" sz="1600" dirty="0">
              <a:solidFill>
                <a:srgbClr val="0070C0"/>
              </a:solidFill>
              <a:ea typeface="彩虹楷体" panose="03000509000000000000" pitchFamily="65" charset="-122"/>
              <a:cs typeface="Calibri" pitchFamily="34" charset="0"/>
            </a:endParaRPr>
          </a:p>
          <a:p>
            <a:pPr>
              <a:buFont typeface="Wingdings" pitchFamily="2" charset="2"/>
              <a:buNone/>
            </a:pPr>
            <a:endParaRPr lang="en-US" altLang="zh-CN" sz="1600" dirty="0">
              <a:solidFill>
                <a:srgbClr val="0070C0"/>
              </a:solidFill>
              <a:ea typeface="彩虹楷体" panose="03000509000000000000" pitchFamily="65" charset="-122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84196" y="105958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https</a:t>
            </a:r>
            <a:r>
              <a:rPr lang="en-US" sz="3600" b="1" dirty="0">
                <a:solidFill>
                  <a:srgbClr val="0070C0"/>
                </a:solidFill>
              </a:rPr>
              <a:t>://</a:t>
            </a:r>
            <a:r>
              <a:rPr lang="en-US" sz="3600" b="1" dirty="0" smtClean="0">
                <a:solidFill>
                  <a:srgbClr val="0070C0"/>
                </a:solidFill>
              </a:rPr>
              <a:t>match.ccb.com</a:t>
            </a:r>
            <a:endParaRPr 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55558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18AF5CB2-9787-5241-844E-6739448326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3999" cy="5106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xmlns="" id="{5A809F49-D68A-7840-8FB1-6DE7A6EE5EFE}"/>
              </a:ext>
            </a:extLst>
          </p:cNvPr>
          <p:cNvSpPr/>
          <p:nvPr/>
        </p:nvSpPr>
        <p:spPr>
          <a:xfrm>
            <a:off x="0" y="3093011"/>
            <a:ext cx="9144000" cy="2067694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prstClr val="white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26AA3806-0738-DD40-BEDA-43BEE50EE501}"/>
              </a:ext>
            </a:extLst>
          </p:cNvPr>
          <p:cNvSpPr txBox="1"/>
          <p:nvPr/>
        </p:nvSpPr>
        <p:spPr>
          <a:xfrm>
            <a:off x="516696" y="3740182"/>
            <a:ext cx="10801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5400" dirty="0">
                <a:solidFill>
                  <a:prstClr val="white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01</a:t>
            </a:r>
            <a:endParaRPr kumimoji="1" lang="zh-CN" altLang="en-US" sz="5400" dirty="0">
              <a:solidFill>
                <a:prstClr val="white"/>
              </a:solidFill>
              <a:latin typeface="SimSun-ExtB" panose="02010609060101010101" pitchFamily="49" charset="-122"/>
              <a:ea typeface="SimSun-ExtB" panose="02010609060101010101" pitchFamily="49" charset="-122"/>
            </a:endParaRPr>
          </a:p>
        </p:txBody>
      </p:sp>
      <p:cxnSp>
        <p:nvCxnSpPr>
          <p:cNvPr id="5" name="直线连接符 4">
            <a:extLst>
              <a:ext uri="{FF2B5EF4-FFF2-40B4-BE49-F238E27FC236}">
                <a16:creationId xmlns:a16="http://schemas.microsoft.com/office/drawing/2014/main" xmlns="" id="{328C87D8-527D-B94A-A13E-8F5C59B9F5E9}"/>
              </a:ext>
            </a:extLst>
          </p:cNvPr>
          <p:cNvCxnSpPr>
            <a:cxnSpLocks/>
          </p:cNvCxnSpPr>
          <p:nvPr/>
        </p:nvCxnSpPr>
        <p:spPr>
          <a:xfrm>
            <a:off x="1475656" y="3967483"/>
            <a:ext cx="0" cy="54006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EB1E3D40-C5F0-E844-9225-657BFEB7B198}"/>
              </a:ext>
            </a:extLst>
          </p:cNvPr>
          <p:cNvSpPr txBox="1"/>
          <p:nvPr/>
        </p:nvSpPr>
        <p:spPr>
          <a:xfrm>
            <a:off x="1475656" y="3967483"/>
            <a:ext cx="806389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 dirty="0">
                <a:solidFill>
                  <a:prstClr val="white"/>
                </a:solidFill>
                <a:ea typeface="彩虹黑体" pitchFamily="49" charset="-122"/>
                <a:cs typeface="Calibri" panose="020F0502020204030204" pitchFamily="34" charset="0"/>
              </a:rPr>
              <a:t>Cross-border Matchmaking Business</a:t>
            </a:r>
            <a:endParaRPr lang="zh-CN" altLang="en-US" sz="2600" b="1" dirty="0">
              <a:solidFill>
                <a:prstClr val="white"/>
              </a:solidFill>
              <a:ea typeface="彩虹黑体" pitchFamily="49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947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711091" y="212624"/>
            <a:ext cx="6703838" cy="369299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zh-CN" sz="2000" dirty="0"/>
              <a:t>What is Cross-border Matchmaking Business</a:t>
            </a:r>
            <a:r>
              <a:rPr lang="zh-CN" altLang="en-US" sz="2000" dirty="0"/>
              <a:t>？</a:t>
            </a:r>
          </a:p>
        </p:txBody>
      </p:sp>
      <p:sp>
        <p:nvSpPr>
          <p:cNvPr id="3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7812360" y="4659982"/>
            <a:ext cx="841924" cy="365125"/>
          </a:xfrm>
        </p:spPr>
        <p:txBody>
          <a:bodyPr/>
          <a:lstStyle/>
          <a:p>
            <a:fld id="{0C913308-F349-4B6D-A68A-DD1791B4A57B}" type="slidenum">
              <a:rPr lang="zh-CN" altLang="en-US" sz="1050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zh-CN" altLang="en-US" sz="105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366" y="0"/>
            <a:ext cx="1970633" cy="699542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0" y="0"/>
            <a:ext cx="714999" cy="559326"/>
            <a:chOff x="0" y="0"/>
            <a:chExt cx="714999" cy="559326"/>
          </a:xfrm>
        </p:grpSpPr>
        <p:cxnSp>
          <p:nvCxnSpPr>
            <p:cNvPr id="6" name="直接连接符 5"/>
            <p:cNvCxnSpPr/>
            <p:nvPr/>
          </p:nvCxnSpPr>
          <p:spPr>
            <a:xfrm flipH="1">
              <a:off x="0" y="0"/>
              <a:ext cx="611560" cy="559326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H="1">
              <a:off x="327847" y="0"/>
              <a:ext cx="387152" cy="366203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直线连接符 8">
            <a:extLst>
              <a:ext uri="{FF2B5EF4-FFF2-40B4-BE49-F238E27FC236}">
                <a16:creationId xmlns:a16="http://schemas.microsoft.com/office/drawing/2014/main" xmlns="" id="{34F56761-5958-9242-98E1-F7B4E5B0C341}"/>
              </a:ext>
            </a:extLst>
          </p:cNvPr>
          <p:cNvCxnSpPr>
            <a:cxnSpLocks/>
          </p:cNvCxnSpPr>
          <p:nvPr/>
        </p:nvCxnSpPr>
        <p:spPr>
          <a:xfrm>
            <a:off x="467544" y="3039802"/>
            <a:ext cx="8186740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线连接符 10">
            <a:extLst>
              <a:ext uri="{FF2B5EF4-FFF2-40B4-BE49-F238E27FC236}">
                <a16:creationId xmlns:a16="http://schemas.microsoft.com/office/drawing/2014/main" xmlns="" id="{5A19754D-D736-B148-BF0E-11E10897C0C8}"/>
              </a:ext>
            </a:extLst>
          </p:cNvPr>
          <p:cNvCxnSpPr/>
          <p:nvPr/>
        </p:nvCxnSpPr>
        <p:spPr>
          <a:xfrm>
            <a:off x="2915816" y="1347614"/>
            <a:ext cx="0" cy="3384376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线连接符 11">
            <a:extLst>
              <a:ext uri="{FF2B5EF4-FFF2-40B4-BE49-F238E27FC236}">
                <a16:creationId xmlns:a16="http://schemas.microsoft.com/office/drawing/2014/main" xmlns="" id="{67001562-DFBE-3449-8B14-99757A89692B}"/>
              </a:ext>
            </a:extLst>
          </p:cNvPr>
          <p:cNvCxnSpPr/>
          <p:nvPr/>
        </p:nvCxnSpPr>
        <p:spPr>
          <a:xfrm>
            <a:off x="6012160" y="1347614"/>
            <a:ext cx="0" cy="3384376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CC49E791-F1A7-D041-90FD-AB03AEC36973}"/>
              </a:ext>
            </a:extLst>
          </p:cNvPr>
          <p:cNvSpPr txBox="1"/>
          <p:nvPr/>
        </p:nvSpPr>
        <p:spPr>
          <a:xfrm>
            <a:off x="459891" y="2455027"/>
            <a:ext cx="2310334" cy="584775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kumimoji="1" lang="en-US" altLang="zh-CN" sz="1600" dirty="0">
                <a:ea typeface="彩虹楷体" panose="03000509000000000000" pitchFamily="65" charset="-122"/>
              </a:rPr>
              <a:t>Systematic &amp; Internet Mindset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74956CCE-6EC6-7E44-BA9B-BDD0F5CE53AA}"/>
              </a:ext>
            </a:extLst>
          </p:cNvPr>
          <p:cNvSpPr txBox="1"/>
          <p:nvPr/>
        </p:nvSpPr>
        <p:spPr>
          <a:xfrm>
            <a:off x="3358952" y="2452418"/>
            <a:ext cx="2150728" cy="584775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kumimoji="1" lang="en-US" altLang="zh-CN" sz="1600" dirty="0">
                <a:ea typeface="彩虹楷体" panose="03000509000000000000" pitchFamily="65" charset="-122"/>
              </a:rPr>
              <a:t>Information Intermediary</a:t>
            </a:r>
            <a:endParaRPr kumimoji="1" lang="zh-CN" altLang="en-US" sz="1600" dirty="0">
              <a:ea typeface="彩虹楷体" panose="03000509000000000000" pitchFamily="65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104771B5-1B5D-E641-82FA-7EAE8590E724}"/>
              </a:ext>
            </a:extLst>
          </p:cNvPr>
          <p:cNvSpPr txBox="1"/>
          <p:nvPr/>
        </p:nvSpPr>
        <p:spPr>
          <a:xfrm>
            <a:off x="6403079" y="2461011"/>
            <a:ext cx="2210076" cy="584775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kumimoji="1" lang="en-US" altLang="zh-CN" sz="1600" dirty="0">
                <a:ea typeface="彩虹楷体" panose="03000509000000000000" pitchFamily="65" charset="-122"/>
              </a:rPr>
              <a:t>Information Release Platform</a:t>
            </a:r>
            <a:endParaRPr kumimoji="1" lang="zh-CN" altLang="en-US" sz="1600" dirty="0">
              <a:ea typeface="彩虹楷体" panose="03000509000000000000" pitchFamily="65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CA2A6171-498A-504D-A800-9F892421A2B7}"/>
              </a:ext>
            </a:extLst>
          </p:cNvPr>
          <p:cNvSpPr txBox="1"/>
          <p:nvPr/>
        </p:nvSpPr>
        <p:spPr>
          <a:xfrm>
            <a:off x="397411" y="4191214"/>
            <a:ext cx="2435293" cy="83099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kumimoji="1" lang="en-US" altLang="zh-CN" sz="1600" dirty="0">
                <a:ea typeface="彩虹楷体" panose="03000509000000000000" pitchFamily="65" charset="-122"/>
              </a:rPr>
              <a:t>Apply AI, Big Data, Cloud Computing and Other Advanced Technologies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2A9F730C-DDE9-F64B-927C-19ADDD5873BA}"/>
              </a:ext>
            </a:extLst>
          </p:cNvPr>
          <p:cNvSpPr txBox="1"/>
          <p:nvPr/>
        </p:nvSpPr>
        <p:spPr>
          <a:xfrm>
            <a:off x="3521934" y="4150158"/>
            <a:ext cx="2010919" cy="83099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kumimoji="1" lang="en-US" altLang="zh-CN" sz="1600" dirty="0">
                <a:ea typeface="彩虹楷体" panose="03000509000000000000" pitchFamily="65" charset="-122"/>
              </a:rPr>
              <a:t>Accurate Matching and Smart Filtering among Massive Data 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8B71D018-4769-154B-BAA0-A28D27662CCE}"/>
              </a:ext>
            </a:extLst>
          </p:cNvPr>
          <p:cNvSpPr txBox="1"/>
          <p:nvPr/>
        </p:nvSpPr>
        <p:spPr>
          <a:xfrm>
            <a:off x="6315658" y="4176336"/>
            <a:ext cx="2334673" cy="83099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kumimoji="1" lang="en-US" altLang="zh-CN" sz="1600" dirty="0">
                <a:ea typeface="彩虹楷体" panose="03000509000000000000" pitchFamily="65" charset="-122"/>
              </a:rPr>
              <a:t>Comprehensive and Integrated Financial Service Solutions</a:t>
            </a:r>
            <a:endParaRPr kumimoji="1" lang="zh-CN" altLang="en-US" sz="1600" dirty="0">
              <a:ea typeface="彩虹楷体" panose="03000509000000000000" pitchFamily="65" charset="-122"/>
            </a:endParaRPr>
          </a:p>
        </p:txBody>
      </p:sp>
      <p:sp>
        <p:nvSpPr>
          <p:cNvPr id="20" name="矩形: 圆角 3">
            <a:extLst>
              <a:ext uri="{FF2B5EF4-FFF2-40B4-BE49-F238E27FC236}">
                <a16:creationId xmlns:a16="http://schemas.microsoft.com/office/drawing/2014/main" xmlns="" id="{7243F74C-2D55-2B44-8901-4DD0EB81BC51}"/>
              </a:ext>
            </a:extLst>
          </p:cNvPr>
          <p:cNvSpPr/>
          <p:nvPr/>
        </p:nvSpPr>
        <p:spPr>
          <a:xfrm>
            <a:off x="1330011" y="699542"/>
            <a:ext cx="6143845" cy="5360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en-US" altLang="zh-CN" sz="1600" dirty="0">
                <a:solidFill>
                  <a:schemeClr val="tx1"/>
                </a:solidFill>
                <a:ea typeface="彩虹粗仿宋" pitchFamily="49" charset="-122"/>
                <a:cs typeface="Times New Roman" pitchFamily="18" charset="0"/>
              </a:rPr>
              <a:t>Aiming to solve key issues in cross-border trades, such as information asymmetry and high transaction costs</a:t>
            </a:r>
            <a:endParaRPr lang="zh-CN" altLang="en-US" sz="1600" dirty="0">
              <a:solidFill>
                <a:schemeClr val="tx1"/>
              </a:solidFill>
              <a:ea typeface="彩虹粗仿宋" pitchFamily="49" charset="-122"/>
              <a:cs typeface="Times New Roman" pitchFamily="18" charset="0"/>
            </a:endParaRPr>
          </a:p>
        </p:txBody>
      </p:sp>
      <p:pic>
        <p:nvPicPr>
          <p:cNvPr id="22" name="图片 21" descr="图片包含 游戏机, 画&#10;&#10;描述已自动生成">
            <a:extLst>
              <a:ext uri="{FF2B5EF4-FFF2-40B4-BE49-F238E27FC236}">
                <a16:creationId xmlns:a16="http://schemas.microsoft.com/office/drawing/2014/main" xmlns="" id="{63E75602-8B1D-5144-82A8-276B0BFDF5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83" y="1384935"/>
            <a:ext cx="1139422" cy="1139422"/>
          </a:xfrm>
          <a:prstGeom prst="rect">
            <a:avLst/>
          </a:prstGeom>
        </p:spPr>
      </p:pic>
      <p:pic>
        <p:nvPicPr>
          <p:cNvPr id="26" name="图片 25" descr="图片包含 游戏机, 物体, 钟表, 标志&#10;&#10;描述已自动生成">
            <a:extLst>
              <a:ext uri="{FF2B5EF4-FFF2-40B4-BE49-F238E27FC236}">
                <a16:creationId xmlns:a16="http://schemas.microsoft.com/office/drawing/2014/main" xmlns="" id="{658BC7CC-ACA5-C24B-9B23-089ED1305A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23" y="3117810"/>
            <a:ext cx="1210770" cy="1210770"/>
          </a:xfrm>
          <a:prstGeom prst="rect">
            <a:avLst/>
          </a:prstGeom>
        </p:spPr>
      </p:pic>
      <p:pic>
        <p:nvPicPr>
          <p:cNvPr id="28" name="图片 27" descr="图片包含 物体, 游戏机, 钟表&#10;&#10;描述已自动生成">
            <a:extLst>
              <a:ext uri="{FF2B5EF4-FFF2-40B4-BE49-F238E27FC236}">
                <a16:creationId xmlns:a16="http://schemas.microsoft.com/office/drawing/2014/main" xmlns="" id="{67AA7E46-6C69-9C4C-BB25-B18E3F707C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266" y="3037193"/>
            <a:ext cx="1270000" cy="1270000"/>
          </a:xfrm>
          <a:prstGeom prst="rect">
            <a:avLst/>
          </a:prstGeom>
        </p:spPr>
      </p:pic>
      <p:pic>
        <p:nvPicPr>
          <p:cNvPr id="32" name="图片 31" descr="图片包含 游戏机, 盘子, 画&#10;&#10;描述已自动生成">
            <a:extLst>
              <a:ext uri="{FF2B5EF4-FFF2-40B4-BE49-F238E27FC236}">
                <a16:creationId xmlns:a16="http://schemas.microsoft.com/office/drawing/2014/main" xmlns="" id="{EA0E1421-4D1F-3F40-860B-F1D4B5B2B2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501" y="1437468"/>
            <a:ext cx="990710" cy="990710"/>
          </a:xfrm>
          <a:prstGeom prst="rect">
            <a:avLst/>
          </a:prstGeom>
        </p:spPr>
      </p:pic>
      <p:pic>
        <p:nvPicPr>
          <p:cNvPr id="34" name="图片 33" descr="图片包含 游戏机, 灯光, 画&#10;&#10;描述已自动生成">
            <a:extLst>
              <a:ext uri="{FF2B5EF4-FFF2-40B4-BE49-F238E27FC236}">
                <a16:creationId xmlns:a16="http://schemas.microsoft.com/office/drawing/2014/main" xmlns="" id="{1ACA069B-5B5A-B04E-A457-4657A103AA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501" y="3139621"/>
            <a:ext cx="1106304" cy="1106304"/>
          </a:xfrm>
          <a:prstGeom prst="rect">
            <a:avLst/>
          </a:prstGeom>
        </p:spPr>
      </p:pic>
      <p:pic>
        <p:nvPicPr>
          <p:cNvPr id="36" name="图片 35" descr="图片包含 游戏机, 物体, 钟表&#10;&#10;描述已自动生成">
            <a:extLst>
              <a:ext uri="{FF2B5EF4-FFF2-40B4-BE49-F238E27FC236}">
                <a16:creationId xmlns:a16="http://schemas.microsoft.com/office/drawing/2014/main" xmlns="" id="{FA08B09D-9A94-FF48-AA4E-8DA700F199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787" y="1331089"/>
            <a:ext cx="1182147" cy="118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0572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570983" y="339502"/>
            <a:ext cx="9401617" cy="369299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100000"/>
              </a:lnSpc>
            </a:pPr>
            <a:r>
              <a:rPr lang="en-US" altLang="zh-CN" sz="2000" dirty="0"/>
              <a:t>Roadmap of CCB Cross-border Matchmaking</a:t>
            </a:r>
            <a:endParaRPr lang="zh-CN" altLang="en-US" sz="2000" dirty="0"/>
          </a:p>
        </p:txBody>
      </p:sp>
      <p:sp>
        <p:nvSpPr>
          <p:cNvPr id="3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7812360" y="4659982"/>
            <a:ext cx="841924" cy="365125"/>
          </a:xfrm>
        </p:spPr>
        <p:txBody>
          <a:bodyPr/>
          <a:lstStyle/>
          <a:p>
            <a:fld id="{0C913308-F349-4B6D-A68A-DD1791B4A57B}" type="slidenum">
              <a:rPr lang="zh-CN" altLang="en-US" sz="1050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zh-CN" altLang="en-US" sz="105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366" y="-34724"/>
            <a:ext cx="1970633" cy="699542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0" y="0"/>
            <a:ext cx="714999" cy="559326"/>
            <a:chOff x="0" y="0"/>
            <a:chExt cx="714999" cy="559326"/>
          </a:xfrm>
        </p:grpSpPr>
        <p:cxnSp>
          <p:nvCxnSpPr>
            <p:cNvPr id="6" name="直接连接符 5"/>
            <p:cNvCxnSpPr/>
            <p:nvPr/>
          </p:nvCxnSpPr>
          <p:spPr>
            <a:xfrm flipH="1">
              <a:off x="0" y="0"/>
              <a:ext cx="611560" cy="559326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H="1">
              <a:off x="327847" y="0"/>
              <a:ext cx="387152" cy="366203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三角形 14">
            <a:extLst>
              <a:ext uri="{FF2B5EF4-FFF2-40B4-BE49-F238E27FC236}">
                <a16:creationId xmlns:a16="http://schemas.microsoft.com/office/drawing/2014/main" xmlns="" id="{42CB58DB-71B1-C14A-865C-C7E65B9463D3}"/>
              </a:ext>
            </a:extLst>
          </p:cNvPr>
          <p:cNvSpPr/>
          <p:nvPr/>
        </p:nvSpPr>
        <p:spPr>
          <a:xfrm>
            <a:off x="2411760" y="1254373"/>
            <a:ext cx="1008112" cy="936103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kumimoji="1" lang="en-US" altLang="zh-CN" sz="2400" dirty="0"/>
              <a:t>3</a:t>
            </a:r>
            <a:endParaRPr kumimoji="1" lang="zh-CN" altLang="en-US" sz="2400" dirty="0"/>
          </a:p>
        </p:txBody>
      </p:sp>
      <p:sp>
        <p:nvSpPr>
          <p:cNvPr id="16" name="梯形 15">
            <a:extLst>
              <a:ext uri="{FF2B5EF4-FFF2-40B4-BE49-F238E27FC236}">
                <a16:creationId xmlns:a16="http://schemas.microsoft.com/office/drawing/2014/main" xmlns="" id="{D70224A1-C4FE-DC4A-A454-8E55F11FFE3A}"/>
              </a:ext>
            </a:extLst>
          </p:cNvPr>
          <p:cNvSpPr/>
          <p:nvPr/>
        </p:nvSpPr>
        <p:spPr>
          <a:xfrm>
            <a:off x="1835696" y="2383236"/>
            <a:ext cx="2160240" cy="936101"/>
          </a:xfrm>
          <a:prstGeom prst="trapezoid">
            <a:avLst>
              <a:gd name="adj" fmla="val 55362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/>
              <a:t>2</a:t>
            </a:r>
            <a:endParaRPr kumimoji="1" lang="zh-CN" altLang="en-US" sz="2400" dirty="0"/>
          </a:p>
        </p:txBody>
      </p:sp>
      <p:sp>
        <p:nvSpPr>
          <p:cNvPr id="17" name="梯形 16">
            <a:extLst>
              <a:ext uri="{FF2B5EF4-FFF2-40B4-BE49-F238E27FC236}">
                <a16:creationId xmlns:a16="http://schemas.microsoft.com/office/drawing/2014/main" xmlns="" id="{95746ECF-6209-CC4C-AA5E-28D3265278BC}"/>
              </a:ext>
            </a:extLst>
          </p:cNvPr>
          <p:cNvSpPr/>
          <p:nvPr/>
        </p:nvSpPr>
        <p:spPr>
          <a:xfrm>
            <a:off x="1187624" y="3518274"/>
            <a:ext cx="3456384" cy="1048376"/>
          </a:xfrm>
          <a:prstGeom prst="trapezoid">
            <a:avLst>
              <a:gd name="adj" fmla="val 55362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/>
              <a:t>1</a:t>
            </a:r>
            <a:endParaRPr kumimoji="1" lang="zh-CN" altLang="en-US" sz="2400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01132593-9930-8843-BF53-AD9988E36FFF}"/>
              </a:ext>
            </a:extLst>
          </p:cNvPr>
          <p:cNvSpPr txBox="1"/>
          <p:nvPr/>
        </p:nvSpPr>
        <p:spPr>
          <a:xfrm>
            <a:off x="4644008" y="3531348"/>
            <a:ext cx="395752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b="1" dirty="0">
                <a:latin typeface="+mj-lt"/>
                <a:ea typeface="彩虹粗仿宋" panose="03000509000000000000" pitchFamily="65" charset="-122"/>
              </a:rPr>
              <a:t>Foundation</a:t>
            </a:r>
          </a:p>
          <a:p>
            <a:r>
              <a:rPr kumimoji="1" lang="en-US" altLang="zh-CN" sz="1400" dirty="0">
                <a:ea typeface="彩虹楷体" panose="03000509000000000000" pitchFamily="65" charset="-122"/>
              </a:rPr>
              <a:t>Build smart cross-border matchmaking platform——</a:t>
            </a:r>
            <a:r>
              <a:rPr kumimoji="1" lang="en-US" altLang="zh-CN" sz="1400" i="1" dirty="0">
                <a:ea typeface="彩虹楷体" panose="03000509000000000000" pitchFamily="65" charset="-122"/>
              </a:rPr>
              <a:t>CCB</a:t>
            </a:r>
            <a:r>
              <a:rPr kumimoji="1" lang="zh-CN" altLang="en-US" sz="1400" i="1" dirty="0">
                <a:ea typeface="彩虹楷体" panose="03000509000000000000" pitchFamily="65" charset="-122"/>
              </a:rPr>
              <a:t> </a:t>
            </a:r>
            <a:r>
              <a:rPr kumimoji="1" lang="en-US" altLang="zh-CN" sz="1400" i="1" dirty="0">
                <a:ea typeface="彩虹楷体" panose="03000509000000000000" pitchFamily="65" charset="-122"/>
              </a:rPr>
              <a:t>Match</a:t>
            </a:r>
            <a:r>
              <a:rPr kumimoji="1" lang="zh-CN" altLang="en-US" sz="1400" i="1" dirty="0">
                <a:ea typeface="彩虹楷体" panose="03000509000000000000" pitchFamily="65" charset="-122"/>
              </a:rPr>
              <a:t> </a:t>
            </a:r>
            <a:r>
              <a:rPr kumimoji="1" lang="en-US" altLang="zh-CN" sz="1400" i="1" dirty="0">
                <a:ea typeface="彩虹楷体" panose="03000509000000000000" pitchFamily="65" charset="-122"/>
              </a:rPr>
              <a:t>Plus</a:t>
            </a:r>
            <a:endParaRPr kumimoji="1" lang="zh-CN" altLang="en-US" sz="1400" i="1" dirty="0">
              <a:ea typeface="彩虹楷体" panose="03000509000000000000" pitchFamily="65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251D0112-0222-4C4D-A5B1-216087E552D2}"/>
              </a:ext>
            </a:extLst>
          </p:cNvPr>
          <p:cNvSpPr txBox="1"/>
          <p:nvPr/>
        </p:nvSpPr>
        <p:spPr>
          <a:xfrm>
            <a:off x="4120587" y="2211710"/>
            <a:ext cx="4176464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b="1" dirty="0">
                <a:latin typeface="+mj-lt"/>
                <a:ea typeface="彩虹粗仿宋" panose="03000509000000000000" pitchFamily="65" charset="-122"/>
              </a:rPr>
              <a:t>Mode </a:t>
            </a:r>
          </a:p>
          <a:p>
            <a:r>
              <a:rPr kumimoji="1" lang="en-US" altLang="zh-CN" sz="1400" dirty="0">
                <a:ea typeface="彩虹楷体" panose="03000509000000000000" pitchFamily="65" charset="-122"/>
              </a:rPr>
              <a:t>“Technology-intensive, Intelligence-intensive”, “Online Dominant, Offline Supplementary ”,  “Focus on key offline events and projects”</a:t>
            </a:r>
            <a:endParaRPr kumimoji="1" lang="zh-CN" altLang="en-US" sz="1400" dirty="0">
              <a:ea typeface="彩虹楷体" panose="03000509000000000000" pitchFamily="65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xmlns="" id="{EEC5FB4D-9140-AA40-99BA-8F7EBDA42A48}"/>
              </a:ext>
            </a:extLst>
          </p:cNvPr>
          <p:cNvSpPr txBox="1"/>
          <p:nvPr/>
        </p:nvSpPr>
        <p:spPr>
          <a:xfrm>
            <a:off x="3583142" y="1046277"/>
            <a:ext cx="509039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b="1" dirty="0">
                <a:latin typeface="+mj-lt"/>
                <a:ea typeface="彩虹粗仿宋" panose="03000509000000000000" pitchFamily="65" charset="-122"/>
              </a:rPr>
              <a:t>Goal</a:t>
            </a:r>
          </a:p>
          <a:p>
            <a:r>
              <a:rPr kumimoji="1" lang="en-US" altLang="zh-CN" sz="1400" dirty="0">
                <a:ea typeface="彩虹楷体" panose="03000509000000000000" pitchFamily="65" charset="-122"/>
              </a:rPr>
              <a:t>Establish a global, intelligent and comprehensive cross-border  ecosystem with domestic and overseas layout, online and offline integration, financial and non-financial connectivity.</a:t>
            </a:r>
            <a:endParaRPr kumimoji="1" lang="zh-CN" altLang="en-US" sz="1400" dirty="0">
              <a:ea typeface="彩虹楷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1369471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388442" y="267494"/>
            <a:ext cx="7639942" cy="369299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zh-CN" sz="2000" dirty="0"/>
              <a:t>CCB Cross-border Matchmaking Services</a:t>
            </a:r>
          </a:p>
          <a:p>
            <a:endParaRPr lang="zh-CN" altLang="en-US" sz="2000" dirty="0"/>
          </a:p>
        </p:txBody>
      </p:sp>
      <p:sp>
        <p:nvSpPr>
          <p:cNvPr id="3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7812360" y="4659982"/>
            <a:ext cx="841924" cy="365125"/>
          </a:xfrm>
        </p:spPr>
        <p:txBody>
          <a:bodyPr/>
          <a:lstStyle/>
          <a:p>
            <a:fld id="{0C913308-F349-4B6D-A68A-DD1791B4A57B}" type="slidenum">
              <a:rPr lang="zh-CN" altLang="en-US" sz="1050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zh-CN" altLang="en-US" sz="105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366" y="0"/>
            <a:ext cx="1970633" cy="699542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0" y="0"/>
            <a:ext cx="714999" cy="559326"/>
            <a:chOff x="0" y="0"/>
            <a:chExt cx="714999" cy="559326"/>
          </a:xfrm>
        </p:grpSpPr>
        <p:cxnSp>
          <p:nvCxnSpPr>
            <p:cNvPr id="6" name="直接连接符 5"/>
            <p:cNvCxnSpPr/>
            <p:nvPr/>
          </p:nvCxnSpPr>
          <p:spPr>
            <a:xfrm flipH="1">
              <a:off x="0" y="0"/>
              <a:ext cx="611560" cy="559326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H="1">
              <a:off x="327847" y="0"/>
              <a:ext cx="387152" cy="366203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F8016096-4CEC-364E-8DB1-DB4E48BA1DF2}"/>
              </a:ext>
            </a:extLst>
          </p:cNvPr>
          <p:cNvSpPr txBox="1"/>
          <p:nvPr/>
        </p:nvSpPr>
        <p:spPr>
          <a:xfrm>
            <a:off x="6571810" y="2629026"/>
            <a:ext cx="26055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彩虹粗仿宋" panose="03000509000000000000" pitchFamily="65" charset="-122"/>
              </a:rPr>
              <a:t>Empower Market Players along “Belt &amp; Road”</a:t>
            </a:r>
          </a:p>
          <a:p>
            <a:pPr algn="ctr"/>
            <a:r>
              <a:rPr lang="en-US" altLang="zh-CN" sz="1200" dirty="0">
                <a:ea typeface="彩虹楷体" panose="03000509000000000000" pitchFamily="65" charset="-122"/>
              </a:rPr>
              <a:t>Empower market players along B&amp;R and key participants in global economic and trade activities with new financial services and more transactions.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92F56636-BFFE-9343-AA2C-3BFB8C6009C8}"/>
              </a:ext>
            </a:extLst>
          </p:cNvPr>
          <p:cNvSpPr txBox="1"/>
          <p:nvPr/>
        </p:nvSpPr>
        <p:spPr>
          <a:xfrm>
            <a:off x="3744795" y="1484079"/>
            <a:ext cx="24993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ea typeface="彩虹楷体" panose="03000509000000000000" pitchFamily="65" charset="-122"/>
              </a:rPr>
              <a:t>Establishing Smart Matchmaking Platform, which integrates domestic and overseas, multi-channel and multi-dimensional data, to facilitate accurate data matching.</a:t>
            </a:r>
            <a:endParaRPr lang="zh-CN" altLang="en-US" sz="1200" dirty="0">
              <a:ea typeface="彩虹楷体" panose="03000509000000000000" pitchFamily="65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AC330A7D-C7C1-7449-8E10-4A2A5F78684E}"/>
              </a:ext>
            </a:extLst>
          </p:cNvPr>
          <p:cNvSpPr txBox="1"/>
          <p:nvPr/>
        </p:nvSpPr>
        <p:spPr>
          <a:xfrm>
            <a:off x="1475297" y="3161245"/>
            <a:ext cx="21605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ea typeface="彩虹楷体" panose="03000509000000000000" pitchFamily="65" charset="-122"/>
              </a:rPr>
              <a:t>Leveraging CCB’s overseas network, to assist enterprises, industrial parks,  financial institutions and other market players to reduce transaction costs and to improve resource allocation efficiency.</a:t>
            </a:r>
            <a:endParaRPr kumimoji="1" lang="zh-CN" altLang="en-US" sz="1200" dirty="0">
              <a:ea typeface="彩虹楷体" panose="03000509000000000000" pitchFamily="65" charset="-122"/>
            </a:endParaRPr>
          </a:p>
        </p:txBody>
      </p:sp>
      <p:pic>
        <p:nvPicPr>
          <p:cNvPr id="13" name="图片 12" descr="图片包含 照片, 水, 鸟, 飞行&#10;&#10;描述已自动生成">
            <a:extLst>
              <a:ext uri="{FF2B5EF4-FFF2-40B4-BE49-F238E27FC236}">
                <a16:creationId xmlns:a16="http://schemas.microsoft.com/office/drawing/2014/main" xmlns="" id="{729F80AC-E3ED-124D-8189-20593E1E9A3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18"/>
          <a:stretch/>
        </p:blipFill>
        <p:spPr>
          <a:xfrm>
            <a:off x="7031118" y="930115"/>
            <a:ext cx="1742142" cy="1304249"/>
          </a:xfrm>
          <a:prstGeom prst="rect">
            <a:avLst/>
          </a:prstGeom>
          <a:ln w="38100">
            <a:solidFill>
              <a:schemeClr val="bg1">
                <a:lumMod val="65000"/>
              </a:schemeClr>
            </a:solidFill>
          </a:ln>
          <a:effectLst>
            <a:outerShdw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AC2A1821-4074-1C45-9688-977D59DAFF45}"/>
              </a:ext>
            </a:extLst>
          </p:cNvPr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6" r="13311"/>
          <a:stretch/>
        </p:blipFill>
        <p:spPr>
          <a:xfrm>
            <a:off x="3837794" y="3075806"/>
            <a:ext cx="2390390" cy="1526766"/>
          </a:xfrm>
          <a:prstGeom prst="rect">
            <a:avLst/>
          </a:prstGeom>
          <a:ln w="38100">
            <a:solidFill>
              <a:schemeClr val="bg1">
                <a:lumMod val="65000"/>
              </a:schemeClr>
            </a:solidFill>
          </a:ln>
        </p:spPr>
      </p:pic>
      <p:pic>
        <p:nvPicPr>
          <p:cNvPr id="19" name="图片 18" descr="图片包含 游戏机, 电路&#10;&#10;描述已自动生成">
            <a:extLst>
              <a:ext uri="{FF2B5EF4-FFF2-40B4-BE49-F238E27FC236}">
                <a16:creationId xmlns:a16="http://schemas.microsoft.com/office/drawing/2014/main" xmlns="" id="{6CDA0F73-4DF7-3F44-912A-AF54E097A7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233" y="1054389"/>
            <a:ext cx="2096663" cy="1574637"/>
          </a:xfrm>
          <a:prstGeom prst="rect">
            <a:avLst/>
          </a:prstGeom>
          <a:ln w="38100">
            <a:solidFill>
              <a:schemeClr val="bg1">
                <a:lumMod val="65000"/>
              </a:schemeClr>
            </a:solidFill>
          </a:ln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AD49FCAB-1ACF-EE4A-9362-9A4D0651536B}"/>
              </a:ext>
            </a:extLst>
          </p:cNvPr>
          <p:cNvSpPr txBox="1"/>
          <p:nvPr/>
        </p:nvSpPr>
        <p:spPr>
          <a:xfrm>
            <a:off x="136128" y="2211710"/>
            <a:ext cx="1374286" cy="167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kumimoji="1" lang="en-US" altLang="zh-CN" sz="1400" dirty="0">
                <a:ea typeface="彩虹粗仿宋" panose="03000509000000000000" pitchFamily="65" charset="-122"/>
              </a:rPr>
              <a:t>Online &amp; Offline Coverage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kumimoji="1" lang="en-US" altLang="zh-CN" sz="1400" dirty="0">
                <a:ea typeface="彩虹粗仿宋" panose="03000509000000000000" pitchFamily="65" charset="-122"/>
              </a:rPr>
              <a:t>Quality Client Base</a:t>
            </a:r>
            <a:endParaRPr kumimoji="1" lang="zh-CN" altLang="en-US" sz="1400" dirty="0">
              <a:ea typeface="彩虹粗仿宋" panose="03000509000000000000" pitchFamily="65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305780" y="1203598"/>
            <a:ext cx="936104" cy="87861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6" name="Picture 2" descr="C:\Users\Administrator.WINDOWS-S4MI9RI\Desktop\素材\矢量图\s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52" y="1311320"/>
            <a:ext cx="667714" cy="66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文本框 11"/>
          <p:cNvSpPr txBox="1"/>
          <p:nvPr/>
        </p:nvSpPr>
        <p:spPr>
          <a:xfrm>
            <a:off x="1440728" y="2797663"/>
            <a:ext cx="2339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b="1" dirty="0">
                <a:solidFill>
                  <a:schemeClr val="accent1">
                    <a:lumMod val="75000"/>
                  </a:schemeClr>
                </a:solidFill>
                <a:ea typeface="彩虹粗仿宋" panose="03000509000000000000" pitchFamily="65" charset="-122"/>
              </a:rPr>
              <a:t>Offline Matchmaking Events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923928" y="1120787"/>
            <a:ext cx="30519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b="1" dirty="0">
                <a:solidFill>
                  <a:schemeClr val="accent1">
                    <a:lumMod val="75000"/>
                  </a:schemeClr>
                </a:solidFill>
                <a:ea typeface="彩虹粗仿宋" panose="03000509000000000000" pitchFamily="65" charset="-122"/>
              </a:rPr>
              <a:t>Online Smart Matchmaking</a:t>
            </a:r>
          </a:p>
          <a:p>
            <a:pPr algn="ctr"/>
            <a:endParaRPr lang="zh-CN" altLang="en-US" sz="1200" dirty="0">
              <a:ea typeface="彩虹楷体" panose="03000509000000000000" pitchFamily="65" charset="-122"/>
            </a:endParaRPr>
          </a:p>
        </p:txBody>
      </p:sp>
      <p:sp>
        <p:nvSpPr>
          <p:cNvPr id="17" name="右大括号 16"/>
          <p:cNvSpPr/>
          <p:nvPr/>
        </p:nvSpPr>
        <p:spPr>
          <a:xfrm>
            <a:off x="6404657" y="1092080"/>
            <a:ext cx="334307" cy="3411166"/>
          </a:xfrm>
          <a:prstGeom prst="rightBrace">
            <a:avLst>
              <a:gd name="adj1" fmla="val 8333"/>
              <a:gd name="adj2" fmla="val 4491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3419395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18AF5CB2-9787-5241-844E-6739448326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3999" cy="5106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xmlns="" id="{5A809F49-D68A-7840-8FB1-6DE7A6EE5EFE}"/>
              </a:ext>
            </a:extLst>
          </p:cNvPr>
          <p:cNvSpPr/>
          <p:nvPr/>
        </p:nvSpPr>
        <p:spPr>
          <a:xfrm>
            <a:off x="0" y="3075806"/>
            <a:ext cx="9144000" cy="2067694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26AA3806-0738-DD40-BEDA-43BEE50EE501}"/>
              </a:ext>
            </a:extLst>
          </p:cNvPr>
          <p:cNvSpPr txBox="1"/>
          <p:nvPr/>
        </p:nvSpPr>
        <p:spPr>
          <a:xfrm>
            <a:off x="683580" y="3736652"/>
            <a:ext cx="10801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5400" dirty="0">
                <a:solidFill>
                  <a:schemeClr val="bg1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02</a:t>
            </a:r>
            <a:endParaRPr kumimoji="1" lang="zh-CN" altLang="en-US" sz="5400" dirty="0">
              <a:solidFill>
                <a:schemeClr val="bg1"/>
              </a:solidFill>
              <a:latin typeface="SimSun-ExtB" panose="02010609060101010101" pitchFamily="49" charset="-122"/>
              <a:ea typeface="SimSun-ExtB" panose="02010609060101010101" pitchFamily="49" charset="-122"/>
            </a:endParaRPr>
          </a:p>
        </p:txBody>
      </p:sp>
      <p:cxnSp>
        <p:nvCxnSpPr>
          <p:cNvPr id="5" name="直线连接符 4">
            <a:extLst>
              <a:ext uri="{FF2B5EF4-FFF2-40B4-BE49-F238E27FC236}">
                <a16:creationId xmlns:a16="http://schemas.microsoft.com/office/drawing/2014/main" xmlns="" id="{328C87D8-527D-B94A-A13E-8F5C59B9F5E9}"/>
              </a:ext>
            </a:extLst>
          </p:cNvPr>
          <p:cNvCxnSpPr>
            <a:cxnSpLocks/>
          </p:cNvCxnSpPr>
          <p:nvPr/>
        </p:nvCxnSpPr>
        <p:spPr>
          <a:xfrm>
            <a:off x="1619684" y="3967483"/>
            <a:ext cx="0" cy="54006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EB1E3D40-C5F0-E844-9225-657BFEB7B198}"/>
              </a:ext>
            </a:extLst>
          </p:cNvPr>
          <p:cNvSpPr txBox="1"/>
          <p:nvPr/>
        </p:nvSpPr>
        <p:spPr>
          <a:xfrm>
            <a:off x="1790950" y="3952095"/>
            <a:ext cx="65527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 dirty="0">
                <a:solidFill>
                  <a:schemeClr val="bg1"/>
                </a:solidFill>
                <a:latin typeface="+mj-lt"/>
                <a:ea typeface="彩虹黑体" pitchFamily="49" charset="-122"/>
                <a:cs typeface="Calibri" panose="020F0502020204030204" pitchFamily="34" charset="0"/>
              </a:rPr>
              <a:t>CCB Match Plus Platform</a:t>
            </a:r>
            <a:endParaRPr lang="zh-CN" altLang="en-US" sz="2600" b="1" dirty="0">
              <a:solidFill>
                <a:schemeClr val="bg1"/>
              </a:solidFill>
              <a:latin typeface="+mj-lt"/>
              <a:ea typeface="彩虹黑体" pitchFamily="49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45097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559569" y="195486"/>
            <a:ext cx="7684839" cy="369299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zh-CN" sz="2000" dirty="0"/>
              <a:t>CCB Match Plus: Accessible Smart Eco-system</a:t>
            </a:r>
            <a:endParaRPr lang="zh-CN" altLang="en-US" sz="2000" dirty="0"/>
          </a:p>
        </p:txBody>
      </p:sp>
      <p:sp>
        <p:nvSpPr>
          <p:cNvPr id="3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7812360" y="4659982"/>
            <a:ext cx="841924" cy="365125"/>
          </a:xfrm>
        </p:spPr>
        <p:txBody>
          <a:bodyPr/>
          <a:lstStyle/>
          <a:p>
            <a:fld id="{0C913308-F349-4B6D-A68A-DD1791B4A57B}" type="slidenum">
              <a:rPr lang="zh-CN" altLang="en-US" sz="1050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zh-CN" altLang="en-US" sz="105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496" y="93008"/>
            <a:ext cx="1970633" cy="699542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0" y="0"/>
            <a:ext cx="714999" cy="559326"/>
            <a:chOff x="0" y="0"/>
            <a:chExt cx="714999" cy="559326"/>
          </a:xfrm>
        </p:grpSpPr>
        <p:cxnSp>
          <p:nvCxnSpPr>
            <p:cNvPr id="6" name="直接连接符 5"/>
            <p:cNvCxnSpPr/>
            <p:nvPr/>
          </p:nvCxnSpPr>
          <p:spPr>
            <a:xfrm flipH="1">
              <a:off x="0" y="0"/>
              <a:ext cx="611560" cy="559326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H="1">
              <a:off x="327847" y="0"/>
              <a:ext cx="387152" cy="366203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F01AF75A-C3D1-2945-A8DE-563DDFBAC3F8}"/>
              </a:ext>
            </a:extLst>
          </p:cNvPr>
          <p:cNvGrpSpPr/>
          <p:nvPr/>
        </p:nvGrpSpPr>
        <p:grpSpPr>
          <a:xfrm>
            <a:off x="2839988" y="833916"/>
            <a:ext cx="5620444" cy="4090048"/>
            <a:chOff x="2726338" y="-74789"/>
            <a:chExt cx="6588031" cy="5322226"/>
          </a:xfrm>
        </p:grpSpPr>
        <p:sp>
          <p:nvSpPr>
            <p:cNvPr id="10" name="圆角矩形 9">
              <a:extLst>
                <a:ext uri="{FF2B5EF4-FFF2-40B4-BE49-F238E27FC236}">
                  <a16:creationId xmlns:a16="http://schemas.microsoft.com/office/drawing/2014/main" xmlns="" id="{2DC4E58F-E6EA-8F41-BC6E-557FDE05B384}"/>
                </a:ext>
              </a:extLst>
            </p:cNvPr>
            <p:cNvSpPr/>
            <p:nvPr/>
          </p:nvSpPr>
          <p:spPr>
            <a:xfrm>
              <a:off x="2815220" y="-14892"/>
              <a:ext cx="2109101" cy="1690254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圆角矩形 10">
              <a:extLst>
                <a:ext uri="{FF2B5EF4-FFF2-40B4-BE49-F238E27FC236}">
                  <a16:creationId xmlns:a16="http://schemas.microsoft.com/office/drawing/2014/main" xmlns="" id="{2F8BC691-3E1C-7B4D-A078-73567B1D0C10}"/>
                </a:ext>
              </a:extLst>
            </p:cNvPr>
            <p:cNvSpPr/>
            <p:nvPr/>
          </p:nvSpPr>
          <p:spPr>
            <a:xfrm>
              <a:off x="4977405" y="0"/>
              <a:ext cx="2064328" cy="169025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2" name="image21.png">
              <a:extLst>
                <a:ext uri="{FF2B5EF4-FFF2-40B4-BE49-F238E27FC236}">
                  <a16:creationId xmlns:a16="http://schemas.microsoft.com/office/drawing/2014/main" xmlns="" id="{6B6DD929-3B95-2A4F-B1DB-A482E9E7E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3415" y="-74789"/>
              <a:ext cx="504191" cy="505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sp>
          <p:nvSpPr>
            <p:cNvPr id="13" name="圆角矩形 12">
              <a:extLst>
                <a:ext uri="{FF2B5EF4-FFF2-40B4-BE49-F238E27FC236}">
                  <a16:creationId xmlns:a16="http://schemas.microsoft.com/office/drawing/2014/main" xmlns="" id="{FF734067-5B78-F246-8284-320B96943CCC}"/>
                </a:ext>
              </a:extLst>
            </p:cNvPr>
            <p:cNvSpPr/>
            <p:nvPr/>
          </p:nvSpPr>
          <p:spPr>
            <a:xfrm>
              <a:off x="7151437" y="-752"/>
              <a:ext cx="2026059" cy="1690255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xmlns="" id="{B6C54C2F-F281-E14E-B29C-1CB20500FA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70224" y="32397"/>
              <a:ext cx="390881" cy="364007"/>
            </a:xfrm>
            <a:custGeom>
              <a:avLst/>
              <a:gdLst>
                <a:gd name="T0" fmla="*/ 2147483647 w 624"/>
                <a:gd name="T1" fmla="*/ 2147483647 h 625"/>
                <a:gd name="T2" fmla="*/ 2147483647 w 624"/>
                <a:gd name="T3" fmla="*/ 2147483647 h 625"/>
                <a:gd name="T4" fmla="*/ 2147483647 w 624"/>
                <a:gd name="T5" fmla="*/ 2147483647 h 625"/>
                <a:gd name="T6" fmla="*/ 2147483647 w 624"/>
                <a:gd name="T7" fmla="*/ 2147483647 h 625"/>
                <a:gd name="T8" fmla="*/ 2147483647 w 624"/>
                <a:gd name="T9" fmla="*/ 2147483647 h 625"/>
                <a:gd name="T10" fmla="*/ 2147483647 w 624"/>
                <a:gd name="T11" fmla="*/ 2147483647 h 625"/>
                <a:gd name="T12" fmla="*/ 2147483647 w 624"/>
                <a:gd name="T13" fmla="*/ 2147483647 h 625"/>
                <a:gd name="T14" fmla="*/ 2147483647 w 624"/>
                <a:gd name="T15" fmla="*/ 2147483647 h 625"/>
                <a:gd name="T16" fmla="*/ 2147483647 w 624"/>
                <a:gd name="T17" fmla="*/ 2147483647 h 625"/>
                <a:gd name="T18" fmla="*/ 2147483647 w 624"/>
                <a:gd name="T19" fmla="*/ 2147483647 h 625"/>
                <a:gd name="T20" fmla="*/ 2147483647 w 624"/>
                <a:gd name="T21" fmla="*/ 2147483647 h 625"/>
                <a:gd name="T22" fmla="*/ 2147483647 w 624"/>
                <a:gd name="T23" fmla="*/ 2147483647 h 625"/>
                <a:gd name="T24" fmla="*/ 2147483647 w 624"/>
                <a:gd name="T25" fmla="*/ 2147483647 h 625"/>
                <a:gd name="T26" fmla="*/ 2147483647 w 624"/>
                <a:gd name="T27" fmla="*/ 2147483647 h 625"/>
                <a:gd name="T28" fmla="*/ 2147483647 w 624"/>
                <a:gd name="T29" fmla="*/ 2147483647 h 625"/>
                <a:gd name="T30" fmla="*/ 2147483647 w 624"/>
                <a:gd name="T31" fmla="*/ 2147483647 h 625"/>
                <a:gd name="T32" fmla="*/ 2147483647 w 624"/>
                <a:gd name="T33" fmla="*/ 2147483647 h 625"/>
                <a:gd name="T34" fmla="*/ 2147483647 w 624"/>
                <a:gd name="T35" fmla="*/ 2147483647 h 625"/>
                <a:gd name="T36" fmla="*/ 2147483647 w 624"/>
                <a:gd name="T37" fmla="*/ 2147483647 h 625"/>
                <a:gd name="T38" fmla="*/ 2147483647 w 624"/>
                <a:gd name="T39" fmla="*/ 2147483647 h 625"/>
                <a:gd name="T40" fmla="*/ 2147483647 w 624"/>
                <a:gd name="T41" fmla="*/ 2147483647 h 625"/>
                <a:gd name="T42" fmla="*/ 2147483647 w 624"/>
                <a:gd name="T43" fmla="*/ 2147483647 h 625"/>
                <a:gd name="T44" fmla="*/ 2147483647 w 624"/>
                <a:gd name="T45" fmla="*/ 2147483647 h 625"/>
                <a:gd name="T46" fmla="*/ 2147483647 w 624"/>
                <a:gd name="T47" fmla="*/ 2147483647 h 625"/>
                <a:gd name="T48" fmla="*/ 2147483647 w 624"/>
                <a:gd name="T49" fmla="*/ 2147483647 h 625"/>
                <a:gd name="T50" fmla="*/ 2147483647 w 624"/>
                <a:gd name="T51" fmla="*/ 2147483647 h 625"/>
                <a:gd name="T52" fmla="*/ 2147483647 w 624"/>
                <a:gd name="T53" fmla="*/ 2147483647 h 625"/>
                <a:gd name="T54" fmla="*/ 2147483647 w 624"/>
                <a:gd name="T55" fmla="*/ 2147483647 h 62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624" h="625">
                  <a:moveTo>
                    <a:pt x="554" y="326"/>
                  </a:moveTo>
                  <a:cubicBezTo>
                    <a:pt x="624" y="256"/>
                    <a:pt x="624" y="141"/>
                    <a:pt x="554" y="71"/>
                  </a:cubicBezTo>
                  <a:cubicBezTo>
                    <a:pt x="483" y="0"/>
                    <a:pt x="368" y="0"/>
                    <a:pt x="298" y="71"/>
                  </a:cubicBezTo>
                  <a:cubicBezTo>
                    <a:pt x="241" y="127"/>
                    <a:pt x="230" y="213"/>
                    <a:pt x="265" y="281"/>
                  </a:cubicBezTo>
                  <a:cubicBezTo>
                    <a:pt x="263" y="282"/>
                    <a:pt x="262" y="283"/>
                    <a:pt x="260" y="284"/>
                  </a:cubicBezTo>
                  <a:lnTo>
                    <a:pt x="9" y="535"/>
                  </a:lnTo>
                  <a:cubicBezTo>
                    <a:pt x="0" y="545"/>
                    <a:pt x="2" y="562"/>
                    <a:pt x="14" y="575"/>
                  </a:cubicBezTo>
                  <a:lnTo>
                    <a:pt x="49" y="610"/>
                  </a:lnTo>
                  <a:cubicBezTo>
                    <a:pt x="62" y="622"/>
                    <a:pt x="79" y="625"/>
                    <a:pt x="89" y="615"/>
                  </a:cubicBezTo>
                  <a:lnTo>
                    <a:pt x="340" y="364"/>
                  </a:lnTo>
                  <a:cubicBezTo>
                    <a:pt x="341" y="363"/>
                    <a:pt x="342" y="361"/>
                    <a:pt x="343" y="359"/>
                  </a:cubicBezTo>
                  <a:cubicBezTo>
                    <a:pt x="411" y="394"/>
                    <a:pt x="497" y="383"/>
                    <a:pt x="554" y="326"/>
                  </a:cubicBezTo>
                  <a:close/>
                  <a:moveTo>
                    <a:pt x="96" y="566"/>
                  </a:moveTo>
                  <a:lnTo>
                    <a:pt x="96" y="566"/>
                  </a:lnTo>
                  <a:cubicBezTo>
                    <a:pt x="92" y="571"/>
                    <a:pt x="83" y="570"/>
                    <a:pt x="77" y="564"/>
                  </a:cubicBezTo>
                  <a:lnTo>
                    <a:pt x="60" y="547"/>
                  </a:lnTo>
                  <a:cubicBezTo>
                    <a:pt x="54" y="541"/>
                    <a:pt x="53" y="532"/>
                    <a:pt x="58" y="528"/>
                  </a:cubicBezTo>
                  <a:lnTo>
                    <a:pt x="179" y="407"/>
                  </a:lnTo>
                  <a:cubicBezTo>
                    <a:pt x="183" y="403"/>
                    <a:pt x="192" y="404"/>
                    <a:pt x="198" y="410"/>
                  </a:cubicBezTo>
                  <a:lnTo>
                    <a:pt x="214" y="427"/>
                  </a:lnTo>
                  <a:cubicBezTo>
                    <a:pt x="220" y="433"/>
                    <a:pt x="221" y="441"/>
                    <a:pt x="217" y="446"/>
                  </a:cubicBezTo>
                  <a:lnTo>
                    <a:pt x="96" y="566"/>
                  </a:lnTo>
                  <a:close/>
                  <a:moveTo>
                    <a:pt x="321" y="303"/>
                  </a:moveTo>
                  <a:lnTo>
                    <a:pt x="321" y="303"/>
                  </a:lnTo>
                  <a:cubicBezTo>
                    <a:pt x="264" y="245"/>
                    <a:pt x="264" y="152"/>
                    <a:pt x="321" y="94"/>
                  </a:cubicBezTo>
                  <a:cubicBezTo>
                    <a:pt x="379" y="36"/>
                    <a:pt x="472" y="36"/>
                    <a:pt x="530" y="94"/>
                  </a:cubicBezTo>
                  <a:cubicBezTo>
                    <a:pt x="588" y="152"/>
                    <a:pt x="588" y="245"/>
                    <a:pt x="530" y="303"/>
                  </a:cubicBezTo>
                  <a:cubicBezTo>
                    <a:pt x="472" y="360"/>
                    <a:pt x="379" y="360"/>
                    <a:pt x="321" y="30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71" tIns="34285" rIns="68571" bIns="34285"/>
            <a:lstStyle/>
            <a:p>
              <a:endParaRPr lang="zh-CN" altLang="en-US"/>
            </a:p>
          </p:txBody>
        </p:sp>
        <p:sp>
          <p:nvSpPr>
            <p:cNvPr id="15" name="圆角矩形 14">
              <a:extLst>
                <a:ext uri="{FF2B5EF4-FFF2-40B4-BE49-F238E27FC236}">
                  <a16:creationId xmlns:a16="http://schemas.microsoft.com/office/drawing/2014/main" xmlns="" id="{003B5695-B336-3D48-B563-61EB5D4509E8}"/>
                </a:ext>
              </a:extLst>
            </p:cNvPr>
            <p:cNvSpPr/>
            <p:nvPr/>
          </p:nvSpPr>
          <p:spPr>
            <a:xfrm>
              <a:off x="2831098" y="1745724"/>
              <a:ext cx="2064328" cy="170563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圆角矩形 15">
              <a:extLst>
                <a:ext uri="{FF2B5EF4-FFF2-40B4-BE49-F238E27FC236}">
                  <a16:creationId xmlns:a16="http://schemas.microsoft.com/office/drawing/2014/main" xmlns="" id="{499FEC58-414F-0842-9011-B1593281465A}"/>
                </a:ext>
              </a:extLst>
            </p:cNvPr>
            <p:cNvSpPr/>
            <p:nvPr/>
          </p:nvSpPr>
          <p:spPr>
            <a:xfrm>
              <a:off x="7151437" y="3510347"/>
              <a:ext cx="2064328" cy="1690255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圆角矩形 16">
              <a:extLst>
                <a:ext uri="{FF2B5EF4-FFF2-40B4-BE49-F238E27FC236}">
                  <a16:creationId xmlns:a16="http://schemas.microsoft.com/office/drawing/2014/main" xmlns="" id="{3C2912B4-6F94-1146-AB03-49059794FFF2}"/>
                </a:ext>
              </a:extLst>
            </p:cNvPr>
            <p:cNvSpPr/>
            <p:nvPr/>
          </p:nvSpPr>
          <p:spPr>
            <a:xfrm>
              <a:off x="7137257" y="1745724"/>
              <a:ext cx="2064328" cy="169025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圆角矩形 17">
              <a:extLst>
                <a:ext uri="{FF2B5EF4-FFF2-40B4-BE49-F238E27FC236}">
                  <a16:creationId xmlns:a16="http://schemas.microsoft.com/office/drawing/2014/main" xmlns="" id="{78FC57B7-555B-DB4B-9960-277C14E46F30}"/>
                </a:ext>
              </a:extLst>
            </p:cNvPr>
            <p:cNvSpPr/>
            <p:nvPr/>
          </p:nvSpPr>
          <p:spPr>
            <a:xfrm>
              <a:off x="2857653" y="3505305"/>
              <a:ext cx="2064328" cy="1690254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圆角矩形 18">
              <a:extLst>
                <a:ext uri="{FF2B5EF4-FFF2-40B4-BE49-F238E27FC236}">
                  <a16:creationId xmlns:a16="http://schemas.microsoft.com/office/drawing/2014/main" xmlns="" id="{5244AB4E-15EE-D049-AFFC-759D7ADBE84A}"/>
                </a:ext>
              </a:extLst>
            </p:cNvPr>
            <p:cNvSpPr/>
            <p:nvPr/>
          </p:nvSpPr>
          <p:spPr>
            <a:xfrm>
              <a:off x="4991251" y="3505305"/>
              <a:ext cx="2064328" cy="169025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圆角矩形 19">
              <a:extLst>
                <a:ext uri="{FF2B5EF4-FFF2-40B4-BE49-F238E27FC236}">
                  <a16:creationId xmlns:a16="http://schemas.microsoft.com/office/drawing/2014/main" xmlns="" id="{EBDDF7DB-D2B5-1B44-85B8-2679F8A31DA7}"/>
                </a:ext>
              </a:extLst>
            </p:cNvPr>
            <p:cNvSpPr/>
            <p:nvPr/>
          </p:nvSpPr>
          <p:spPr>
            <a:xfrm>
              <a:off x="4963809" y="1745725"/>
              <a:ext cx="2095732" cy="1690255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xmlns="" id="{7B526434-4580-064B-97DF-2ADB96B96E76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5770495" y="63135"/>
              <a:ext cx="444447" cy="402599"/>
            </a:xfrm>
            <a:custGeom>
              <a:avLst/>
              <a:gdLst>
                <a:gd name="T0" fmla="*/ 518 w 709"/>
                <a:gd name="T1" fmla="*/ 343 h 709"/>
                <a:gd name="T2" fmla="*/ 449 w 709"/>
                <a:gd name="T3" fmla="*/ 258 h 709"/>
                <a:gd name="T4" fmla="*/ 362 w 709"/>
                <a:gd name="T5" fmla="*/ 189 h 709"/>
                <a:gd name="T6" fmla="*/ 449 w 709"/>
                <a:gd name="T7" fmla="*/ 0 h 709"/>
                <a:gd name="T8" fmla="*/ 260 w 709"/>
                <a:gd name="T9" fmla="*/ 189 h 709"/>
                <a:gd name="T10" fmla="*/ 345 w 709"/>
                <a:gd name="T11" fmla="*/ 258 h 709"/>
                <a:gd name="T12" fmla="*/ 260 w 709"/>
                <a:gd name="T13" fmla="*/ 343 h 709"/>
                <a:gd name="T14" fmla="*/ 189 w 709"/>
                <a:gd name="T15" fmla="*/ 258 h 709"/>
                <a:gd name="T16" fmla="*/ 0 w 709"/>
                <a:gd name="T17" fmla="*/ 447 h 709"/>
                <a:gd name="T18" fmla="*/ 85 w 709"/>
                <a:gd name="T19" fmla="*/ 520 h 709"/>
                <a:gd name="T20" fmla="*/ 0 w 709"/>
                <a:gd name="T21" fmla="*/ 709 h 709"/>
                <a:gd name="T22" fmla="*/ 189 w 709"/>
                <a:gd name="T23" fmla="*/ 520 h 709"/>
                <a:gd name="T24" fmla="*/ 104 w 709"/>
                <a:gd name="T25" fmla="*/ 447 h 709"/>
                <a:gd name="T26" fmla="*/ 189 w 709"/>
                <a:gd name="T27" fmla="*/ 362 h 709"/>
                <a:gd name="T28" fmla="*/ 260 w 709"/>
                <a:gd name="T29" fmla="*/ 447 h 709"/>
                <a:gd name="T30" fmla="*/ 345 w 709"/>
                <a:gd name="T31" fmla="*/ 520 h 709"/>
                <a:gd name="T32" fmla="*/ 260 w 709"/>
                <a:gd name="T33" fmla="*/ 709 h 709"/>
                <a:gd name="T34" fmla="*/ 449 w 709"/>
                <a:gd name="T35" fmla="*/ 520 h 709"/>
                <a:gd name="T36" fmla="*/ 362 w 709"/>
                <a:gd name="T37" fmla="*/ 447 h 709"/>
                <a:gd name="T38" fmla="*/ 449 w 709"/>
                <a:gd name="T39" fmla="*/ 362 h 709"/>
                <a:gd name="T40" fmla="*/ 518 w 709"/>
                <a:gd name="T41" fmla="*/ 447 h 709"/>
                <a:gd name="T42" fmla="*/ 709 w 709"/>
                <a:gd name="T43" fmla="*/ 258 h 709"/>
                <a:gd name="T44" fmla="*/ 277 w 709"/>
                <a:gd name="T45" fmla="*/ 17 h 709"/>
                <a:gd name="T46" fmla="*/ 433 w 709"/>
                <a:gd name="T47" fmla="*/ 170 h 709"/>
                <a:gd name="T48" fmla="*/ 277 w 709"/>
                <a:gd name="T49" fmla="*/ 17 h 709"/>
                <a:gd name="T50" fmla="*/ 17 w 709"/>
                <a:gd name="T51" fmla="*/ 690 h 709"/>
                <a:gd name="T52" fmla="*/ 173 w 709"/>
                <a:gd name="T53" fmla="*/ 536 h 709"/>
                <a:gd name="T54" fmla="*/ 173 w 709"/>
                <a:gd name="T55" fmla="*/ 430 h 709"/>
                <a:gd name="T56" fmla="*/ 17 w 709"/>
                <a:gd name="T57" fmla="*/ 274 h 709"/>
                <a:gd name="T58" fmla="*/ 173 w 709"/>
                <a:gd name="T59" fmla="*/ 430 h 709"/>
                <a:gd name="T60" fmla="*/ 277 w 709"/>
                <a:gd name="T61" fmla="*/ 690 h 709"/>
                <a:gd name="T62" fmla="*/ 433 w 709"/>
                <a:gd name="T63" fmla="*/ 536 h 709"/>
                <a:gd name="T64" fmla="*/ 433 w 709"/>
                <a:gd name="T65" fmla="*/ 430 h 709"/>
                <a:gd name="T66" fmla="*/ 277 w 709"/>
                <a:gd name="T67" fmla="*/ 274 h 709"/>
                <a:gd name="T68" fmla="*/ 433 w 709"/>
                <a:gd name="T69" fmla="*/ 430 h 709"/>
                <a:gd name="T70" fmla="*/ 536 w 709"/>
                <a:gd name="T71" fmla="*/ 430 h 709"/>
                <a:gd name="T72" fmla="*/ 690 w 709"/>
                <a:gd name="T73" fmla="*/ 274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09" h="709">
                  <a:moveTo>
                    <a:pt x="518" y="258"/>
                  </a:moveTo>
                  <a:lnTo>
                    <a:pt x="518" y="343"/>
                  </a:lnTo>
                  <a:lnTo>
                    <a:pt x="449" y="343"/>
                  </a:lnTo>
                  <a:lnTo>
                    <a:pt x="449" y="258"/>
                  </a:lnTo>
                  <a:lnTo>
                    <a:pt x="362" y="258"/>
                  </a:lnTo>
                  <a:lnTo>
                    <a:pt x="362" y="189"/>
                  </a:lnTo>
                  <a:lnTo>
                    <a:pt x="449" y="189"/>
                  </a:lnTo>
                  <a:lnTo>
                    <a:pt x="449" y="0"/>
                  </a:lnTo>
                  <a:lnTo>
                    <a:pt x="260" y="0"/>
                  </a:lnTo>
                  <a:lnTo>
                    <a:pt x="260" y="189"/>
                  </a:lnTo>
                  <a:lnTo>
                    <a:pt x="345" y="189"/>
                  </a:lnTo>
                  <a:lnTo>
                    <a:pt x="345" y="258"/>
                  </a:lnTo>
                  <a:lnTo>
                    <a:pt x="260" y="258"/>
                  </a:lnTo>
                  <a:lnTo>
                    <a:pt x="260" y="343"/>
                  </a:lnTo>
                  <a:lnTo>
                    <a:pt x="189" y="343"/>
                  </a:lnTo>
                  <a:lnTo>
                    <a:pt x="189" y="258"/>
                  </a:lnTo>
                  <a:lnTo>
                    <a:pt x="0" y="258"/>
                  </a:lnTo>
                  <a:lnTo>
                    <a:pt x="0" y="447"/>
                  </a:lnTo>
                  <a:lnTo>
                    <a:pt x="85" y="447"/>
                  </a:lnTo>
                  <a:lnTo>
                    <a:pt x="85" y="520"/>
                  </a:lnTo>
                  <a:lnTo>
                    <a:pt x="0" y="520"/>
                  </a:lnTo>
                  <a:lnTo>
                    <a:pt x="0" y="709"/>
                  </a:lnTo>
                  <a:lnTo>
                    <a:pt x="189" y="709"/>
                  </a:lnTo>
                  <a:lnTo>
                    <a:pt x="189" y="520"/>
                  </a:lnTo>
                  <a:lnTo>
                    <a:pt x="104" y="520"/>
                  </a:lnTo>
                  <a:lnTo>
                    <a:pt x="104" y="447"/>
                  </a:lnTo>
                  <a:lnTo>
                    <a:pt x="189" y="447"/>
                  </a:lnTo>
                  <a:lnTo>
                    <a:pt x="189" y="362"/>
                  </a:lnTo>
                  <a:lnTo>
                    <a:pt x="260" y="362"/>
                  </a:lnTo>
                  <a:lnTo>
                    <a:pt x="260" y="447"/>
                  </a:lnTo>
                  <a:lnTo>
                    <a:pt x="345" y="447"/>
                  </a:lnTo>
                  <a:lnTo>
                    <a:pt x="345" y="520"/>
                  </a:lnTo>
                  <a:lnTo>
                    <a:pt x="260" y="520"/>
                  </a:lnTo>
                  <a:lnTo>
                    <a:pt x="260" y="709"/>
                  </a:lnTo>
                  <a:lnTo>
                    <a:pt x="449" y="709"/>
                  </a:lnTo>
                  <a:lnTo>
                    <a:pt x="449" y="520"/>
                  </a:lnTo>
                  <a:lnTo>
                    <a:pt x="362" y="520"/>
                  </a:lnTo>
                  <a:lnTo>
                    <a:pt x="362" y="447"/>
                  </a:lnTo>
                  <a:lnTo>
                    <a:pt x="449" y="447"/>
                  </a:lnTo>
                  <a:lnTo>
                    <a:pt x="449" y="362"/>
                  </a:lnTo>
                  <a:lnTo>
                    <a:pt x="518" y="362"/>
                  </a:lnTo>
                  <a:lnTo>
                    <a:pt x="518" y="447"/>
                  </a:lnTo>
                  <a:lnTo>
                    <a:pt x="709" y="447"/>
                  </a:lnTo>
                  <a:lnTo>
                    <a:pt x="709" y="258"/>
                  </a:lnTo>
                  <a:lnTo>
                    <a:pt x="518" y="258"/>
                  </a:lnTo>
                  <a:close/>
                  <a:moveTo>
                    <a:pt x="277" y="17"/>
                  </a:moveTo>
                  <a:lnTo>
                    <a:pt x="433" y="17"/>
                  </a:lnTo>
                  <a:lnTo>
                    <a:pt x="433" y="170"/>
                  </a:lnTo>
                  <a:lnTo>
                    <a:pt x="277" y="170"/>
                  </a:lnTo>
                  <a:lnTo>
                    <a:pt x="277" y="17"/>
                  </a:lnTo>
                  <a:close/>
                  <a:moveTo>
                    <a:pt x="173" y="690"/>
                  </a:moveTo>
                  <a:lnTo>
                    <a:pt x="17" y="690"/>
                  </a:lnTo>
                  <a:lnTo>
                    <a:pt x="17" y="536"/>
                  </a:lnTo>
                  <a:lnTo>
                    <a:pt x="173" y="536"/>
                  </a:lnTo>
                  <a:lnTo>
                    <a:pt x="173" y="690"/>
                  </a:lnTo>
                  <a:close/>
                  <a:moveTo>
                    <a:pt x="173" y="430"/>
                  </a:moveTo>
                  <a:lnTo>
                    <a:pt x="17" y="430"/>
                  </a:lnTo>
                  <a:lnTo>
                    <a:pt x="17" y="274"/>
                  </a:lnTo>
                  <a:lnTo>
                    <a:pt x="173" y="274"/>
                  </a:lnTo>
                  <a:lnTo>
                    <a:pt x="173" y="430"/>
                  </a:lnTo>
                  <a:close/>
                  <a:moveTo>
                    <a:pt x="433" y="690"/>
                  </a:moveTo>
                  <a:lnTo>
                    <a:pt x="277" y="690"/>
                  </a:lnTo>
                  <a:lnTo>
                    <a:pt x="277" y="536"/>
                  </a:lnTo>
                  <a:lnTo>
                    <a:pt x="433" y="536"/>
                  </a:lnTo>
                  <a:lnTo>
                    <a:pt x="433" y="690"/>
                  </a:lnTo>
                  <a:close/>
                  <a:moveTo>
                    <a:pt x="433" y="430"/>
                  </a:moveTo>
                  <a:lnTo>
                    <a:pt x="277" y="430"/>
                  </a:lnTo>
                  <a:lnTo>
                    <a:pt x="277" y="274"/>
                  </a:lnTo>
                  <a:lnTo>
                    <a:pt x="433" y="274"/>
                  </a:lnTo>
                  <a:lnTo>
                    <a:pt x="433" y="430"/>
                  </a:lnTo>
                  <a:close/>
                  <a:moveTo>
                    <a:pt x="690" y="430"/>
                  </a:moveTo>
                  <a:lnTo>
                    <a:pt x="536" y="430"/>
                  </a:lnTo>
                  <a:lnTo>
                    <a:pt x="536" y="274"/>
                  </a:lnTo>
                  <a:lnTo>
                    <a:pt x="690" y="274"/>
                  </a:lnTo>
                  <a:lnTo>
                    <a:pt x="690" y="43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82292" tIns="41145" rIns="82292" bIns="41145" numCol="1" anchor="t" anchorCtr="0" compatLnSpc="1">
              <a:prstTxWarp prst="textNoShape">
                <a:avLst/>
              </a:prstTxWarp>
            </a:bodyPr>
            <a:lstStyle/>
            <a:p>
              <a:pPr defTabSz="121880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b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2" name="Freeform 25">
              <a:extLst>
                <a:ext uri="{FF2B5EF4-FFF2-40B4-BE49-F238E27FC236}">
                  <a16:creationId xmlns:a16="http://schemas.microsoft.com/office/drawing/2014/main" xmlns="" id="{26D2B432-6F30-0F4D-ADD6-56116786C0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4087" y="3520632"/>
              <a:ext cx="210172" cy="371996"/>
            </a:xfrm>
            <a:custGeom>
              <a:avLst/>
              <a:gdLst>
                <a:gd name="T0" fmla="*/ 2147483647 w 443"/>
                <a:gd name="T1" fmla="*/ 2147483647 h 605"/>
                <a:gd name="T2" fmla="*/ 2147483647 w 443"/>
                <a:gd name="T3" fmla="*/ 2147483647 h 605"/>
                <a:gd name="T4" fmla="*/ 2147483647 w 443"/>
                <a:gd name="T5" fmla="*/ 2147483647 h 605"/>
                <a:gd name="T6" fmla="*/ 2147483647 w 443"/>
                <a:gd name="T7" fmla="*/ 2147483647 h 605"/>
                <a:gd name="T8" fmla="*/ 2147483647 w 443"/>
                <a:gd name="T9" fmla="*/ 2147483647 h 605"/>
                <a:gd name="T10" fmla="*/ 2147483647 w 443"/>
                <a:gd name="T11" fmla="*/ 2147483647 h 605"/>
                <a:gd name="T12" fmla="*/ 2147483647 w 443"/>
                <a:gd name="T13" fmla="*/ 2147483647 h 605"/>
                <a:gd name="T14" fmla="*/ 2147483647 w 443"/>
                <a:gd name="T15" fmla="*/ 2147483647 h 605"/>
                <a:gd name="T16" fmla="*/ 2147483647 w 443"/>
                <a:gd name="T17" fmla="*/ 2147483647 h 605"/>
                <a:gd name="T18" fmla="*/ 2147483647 w 443"/>
                <a:gd name="T19" fmla="*/ 2147483647 h 605"/>
                <a:gd name="T20" fmla="*/ 2147483647 w 443"/>
                <a:gd name="T21" fmla="*/ 2147483647 h 605"/>
                <a:gd name="T22" fmla="*/ 2147483647 w 443"/>
                <a:gd name="T23" fmla="*/ 2147483647 h 605"/>
                <a:gd name="T24" fmla="*/ 2147483647 w 443"/>
                <a:gd name="T25" fmla="*/ 2147483647 h 605"/>
                <a:gd name="T26" fmla="*/ 2147483647 w 443"/>
                <a:gd name="T27" fmla="*/ 2147483647 h 605"/>
                <a:gd name="T28" fmla="*/ 2147483647 w 443"/>
                <a:gd name="T29" fmla="*/ 2147483647 h 605"/>
                <a:gd name="T30" fmla="*/ 2147483647 w 443"/>
                <a:gd name="T31" fmla="*/ 2147483647 h 605"/>
                <a:gd name="T32" fmla="*/ 2147483647 w 443"/>
                <a:gd name="T33" fmla="*/ 2147483647 h 605"/>
                <a:gd name="T34" fmla="*/ 2147483647 w 443"/>
                <a:gd name="T35" fmla="*/ 2147483647 h 605"/>
                <a:gd name="T36" fmla="*/ 2147483647 w 443"/>
                <a:gd name="T37" fmla="*/ 2147483647 h 605"/>
                <a:gd name="T38" fmla="*/ 2147483647 w 443"/>
                <a:gd name="T39" fmla="*/ 2147483647 h 605"/>
                <a:gd name="T40" fmla="*/ 2147483647 w 443"/>
                <a:gd name="T41" fmla="*/ 2147483647 h 605"/>
                <a:gd name="T42" fmla="*/ 2147483647 w 443"/>
                <a:gd name="T43" fmla="*/ 2147483647 h 605"/>
                <a:gd name="T44" fmla="*/ 2147483647 w 443"/>
                <a:gd name="T45" fmla="*/ 2147483647 h 605"/>
                <a:gd name="T46" fmla="*/ 2147483647 w 443"/>
                <a:gd name="T47" fmla="*/ 2147483647 h 605"/>
                <a:gd name="T48" fmla="*/ 2147483647 w 443"/>
                <a:gd name="T49" fmla="*/ 2147483647 h 605"/>
                <a:gd name="T50" fmla="*/ 2147483647 w 443"/>
                <a:gd name="T51" fmla="*/ 2147483647 h 605"/>
                <a:gd name="T52" fmla="*/ 2147483647 w 443"/>
                <a:gd name="T53" fmla="*/ 2147483647 h 605"/>
                <a:gd name="T54" fmla="*/ 2147483647 w 443"/>
                <a:gd name="T55" fmla="*/ 2147483647 h 605"/>
                <a:gd name="T56" fmla="*/ 2147483647 w 443"/>
                <a:gd name="T57" fmla="*/ 2147483647 h 605"/>
                <a:gd name="T58" fmla="*/ 2147483647 w 443"/>
                <a:gd name="T59" fmla="*/ 2147483647 h 605"/>
                <a:gd name="T60" fmla="*/ 2147483647 w 443"/>
                <a:gd name="T61" fmla="*/ 2147483647 h 605"/>
                <a:gd name="T62" fmla="*/ 2147483647 w 443"/>
                <a:gd name="T63" fmla="*/ 2147483647 h 605"/>
                <a:gd name="T64" fmla="*/ 2147483647 w 443"/>
                <a:gd name="T65" fmla="*/ 2147483647 h 605"/>
                <a:gd name="T66" fmla="*/ 2147483647 w 443"/>
                <a:gd name="T67" fmla="*/ 2147483647 h 605"/>
                <a:gd name="T68" fmla="*/ 2147483647 w 443"/>
                <a:gd name="T69" fmla="*/ 2147483647 h 605"/>
                <a:gd name="T70" fmla="*/ 2147483647 w 443"/>
                <a:gd name="T71" fmla="*/ 2147483647 h 605"/>
                <a:gd name="T72" fmla="*/ 2147483647 w 443"/>
                <a:gd name="T73" fmla="*/ 2147483647 h 605"/>
                <a:gd name="T74" fmla="*/ 2147483647 w 443"/>
                <a:gd name="T75" fmla="*/ 2147483647 h 605"/>
                <a:gd name="T76" fmla="*/ 2147483647 w 443"/>
                <a:gd name="T77" fmla="*/ 2147483647 h 605"/>
                <a:gd name="T78" fmla="*/ 2147483647 w 443"/>
                <a:gd name="T79" fmla="*/ 2147483647 h 605"/>
                <a:gd name="T80" fmla="*/ 2147483647 w 443"/>
                <a:gd name="T81" fmla="*/ 2147483647 h 605"/>
                <a:gd name="T82" fmla="*/ 2147483647 w 443"/>
                <a:gd name="T83" fmla="*/ 2147483647 h 605"/>
                <a:gd name="T84" fmla="*/ 2147483647 w 443"/>
                <a:gd name="T85" fmla="*/ 2147483647 h 60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443" h="605">
                  <a:moveTo>
                    <a:pt x="34" y="159"/>
                  </a:moveTo>
                  <a:cubicBezTo>
                    <a:pt x="34" y="142"/>
                    <a:pt x="42" y="134"/>
                    <a:pt x="58" y="133"/>
                  </a:cubicBezTo>
                  <a:lnTo>
                    <a:pt x="58" y="98"/>
                  </a:lnTo>
                  <a:cubicBezTo>
                    <a:pt x="27" y="99"/>
                    <a:pt x="0" y="118"/>
                    <a:pt x="0" y="149"/>
                  </a:cubicBezTo>
                  <a:lnTo>
                    <a:pt x="0" y="556"/>
                  </a:lnTo>
                  <a:cubicBezTo>
                    <a:pt x="0" y="581"/>
                    <a:pt x="24" y="605"/>
                    <a:pt x="49" y="605"/>
                  </a:cubicBezTo>
                  <a:lnTo>
                    <a:pt x="394" y="605"/>
                  </a:lnTo>
                  <a:cubicBezTo>
                    <a:pt x="419" y="605"/>
                    <a:pt x="443" y="581"/>
                    <a:pt x="443" y="556"/>
                  </a:cubicBezTo>
                  <a:lnTo>
                    <a:pt x="443" y="149"/>
                  </a:lnTo>
                  <a:cubicBezTo>
                    <a:pt x="443" y="118"/>
                    <a:pt x="416" y="99"/>
                    <a:pt x="385" y="98"/>
                  </a:cubicBezTo>
                  <a:lnTo>
                    <a:pt x="385" y="133"/>
                  </a:lnTo>
                  <a:cubicBezTo>
                    <a:pt x="402" y="134"/>
                    <a:pt x="410" y="142"/>
                    <a:pt x="410" y="159"/>
                  </a:cubicBezTo>
                  <a:lnTo>
                    <a:pt x="410" y="545"/>
                  </a:lnTo>
                  <a:cubicBezTo>
                    <a:pt x="410" y="557"/>
                    <a:pt x="404" y="570"/>
                    <a:pt x="393" y="570"/>
                  </a:cubicBezTo>
                  <a:lnTo>
                    <a:pt x="51" y="570"/>
                  </a:lnTo>
                  <a:cubicBezTo>
                    <a:pt x="37" y="570"/>
                    <a:pt x="34" y="556"/>
                    <a:pt x="34" y="542"/>
                  </a:cubicBezTo>
                  <a:lnTo>
                    <a:pt x="34" y="159"/>
                  </a:lnTo>
                  <a:close/>
                  <a:moveTo>
                    <a:pt x="192" y="64"/>
                  </a:moveTo>
                  <a:cubicBezTo>
                    <a:pt x="192" y="50"/>
                    <a:pt x="205" y="37"/>
                    <a:pt x="219" y="37"/>
                  </a:cubicBezTo>
                  <a:lnTo>
                    <a:pt x="224" y="37"/>
                  </a:lnTo>
                  <a:cubicBezTo>
                    <a:pt x="238" y="37"/>
                    <a:pt x="252" y="50"/>
                    <a:pt x="252" y="64"/>
                  </a:cubicBezTo>
                  <a:lnTo>
                    <a:pt x="252" y="67"/>
                  </a:lnTo>
                  <a:cubicBezTo>
                    <a:pt x="252" y="83"/>
                    <a:pt x="238" y="96"/>
                    <a:pt x="222" y="96"/>
                  </a:cubicBezTo>
                  <a:lnTo>
                    <a:pt x="221" y="96"/>
                  </a:lnTo>
                  <a:cubicBezTo>
                    <a:pt x="205" y="96"/>
                    <a:pt x="192" y="83"/>
                    <a:pt x="192" y="67"/>
                  </a:cubicBezTo>
                  <a:lnTo>
                    <a:pt x="192" y="64"/>
                  </a:lnTo>
                  <a:close/>
                  <a:moveTo>
                    <a:pt x="155" y="66"/>
                  </a:moveTo>
                  <a:lnTo>
                    <a:pt x="106" y="66"/>
                  </a:lnTo>
                  <a:cubicBezTo>
                    <a:pt x="89" y="66"/>
                    <a:pt x="81" y="74"/>
                    <a:pt x="81" y="90"/>
                  </a:cubicBezTo>
                  <a:lnTo>
                    <a:pt x="81" y="153"/>
                  </a:lnTo>
                  <a:cubicBezTo>
                    <a:pt x="81" y="164"/>
                    <a:pt x="88" y="175"/>
                    <a:pt x="98" y="175"/>
                  </a:cubicBezTo>
                  <a:lnTo>
                    <a:pt x="345" y="175"/>
                  </a:lnTo>
                  <a:cubicBezTo>
                    <a:pt x="355" y="175"/>
                    <a:pt x="362" y="164"/>
                    <a:pt x="362" y="153"/>
                  </a:cubicBezTo>
                  <a:lnTo>
                    <a:pt x="362" y="90"/>
                  </a:lnTo>
                  <a:cubicBezTo>
                    <a:pt x="362" y="74"/>
                    <a:pt x="354" y="66"/>
                    <a:pt x="337" y="66"/>
                  </a:cubicBezTo>
                  <a:lnTo>
                    <a:pt x="288" y="66"/>
                  </a:lnTo>
                  <a:cubicBezTo>
                    <a:pt x="288" y="32"/>
                    <a:pt x="260" y="0"/>
                    <a:pt x="227" y="0"/>
                  </a:cubicBezTo>
                  <a:lnTo>
                    <a:pt x="216" y="0"/>
                  </a:lnTo>
                  <a:cubicBezTo>
                    <a:pt x="184" y="0"/>
                    <a:pt x="155" y="32"/>
                    <a:pt x="155" y="66"/>
                  </a:cubicBezTo>
                  <a:close/>
                  <a:moveTo>
                    <a:pt x="94" y="464"/>
                  </a:moveTo>
                  <a:cubicBezTo>
                    <a:pt x="94" y="460"/>
                    <a:pt x="95" y="459"/>
                    <a:pt x="98" y="459"/>
                  </a:cubicBezTo>
                  <a:lnTo>
                    <a:pt x="156" y="459"/>
                  </a:lnTo>
                  <a:lnTo>
                    <a:pt x="156" y="464"/>
                  </a:lnTo>
                  <a:cubicBezTo>
                    <a:pt x="156" y="469"/>
                    <a:pt x="132" y="483"/>
                    <a:pt x="127" y="485"/>
                  </a:cubicBezTo>
                  <a:cubicBezTo>
                    <a:pt x="123" y="482"/>
                    <a:pt x="114" y="473"/>
                    <a:pt x="107" y="473"/>
                  </a:cubicBezTo>
                  <a:lnTo>
                    <a:pt x="106" y="473"/>
                  </a:lnTo>
                  <a:cubicBezTo>
                    <a:pt x="102" y="473"/>
                    <a:pt x="97" y="479"/>
                    <a:pt x="97" y="482"/>
                  </a:cubicBezTo>
                  <a:lnTo>
                    <a:pt x="97" y="484"/>
                  </a:lnTo>
                  <a:cubicBezTo>
                    <a:pt x="97" y="488"/>
                    <a:pt x="118" y="511"/>
                    <a:pt x="123" y="511"/>
                  </a:cubicBezTo>
                  <a:lnTo>
                    <a:pt x="124" y="511"/>
                  </a:lnTo>
                  <a:cubicBezTo>
                    <a:pt x="128" y="511"/>
                    <a:pt x="152" y="492"/>
                    <a:pt x="156" y="489"/>
                  </a:cubicBezTo>
                  <a:cubicBezTo>
                    <a:pt x="156" y="497"/>
                    <a:pt x="160" y="524"/>
                    <a:pt x="152" y="524"/>
                  </a:cubicBezTo>
                  <a:lnTo>
                    <a:pt x="98" y="524"/>
                  </a:lnTo>
                  <a:cubicBezTo>
                    <a:pt x="95" y="524"/>
                    <a:pt x="94" y="523"/>
                    <a:pt x="94" y="519"/>
                  </a:cubicBezTo>
                  <a:lnTo>
                    <a:pt x="94" y="464"/>
                  </a:lnTo>
                  <a:close/>
                  <a:moveTo>
                    <a:pt x="152" y="539"/>
                  </a:moveTo>
                  <a:cubicBezTo>
                    <a:pt x="181" y="539"/>
                    <a:pt x="170" y="508"/>
                    <a:pt x="172" y="481"/>
                  </a:cubicBezTo>
                  <a:cubicBezTo>
                    <a:pt x="173" y="467"/>
                    <a:pt x="207" y="455"/>
                    <a:pt x="210" y="443"/>
                  </a:cubicBezTo>
                  <a:lnTo>
                    <a:pt x="206" y="443"/>
                  </a:lnTo>
                  <a:cubicBezTo>
                    <a:pt x="195" y="443"/>
                    <a:pt x="179" y="452"/>
                    <a:pt x="172" y="456"/>
                  </a:cubicBezTo>
                  <a:cubicBezTo>
                    <a:pt x="168" y="451"/>
                    <a:pt x="164" y="444"/>
                    <a:pt x="155" y="444"/>
                  </a:cubicBezTo>
                  <a:lnTo>
                    <a:pt x="95" y="444"/>
                  </a:lnTo>
                  <a:cubicBezTo>
                    <a:pt x="86" y="444"/>
                    <a:pt x="78" y="452"/>
                    <a:pt x="78" y="461"/>
                  </a:cubicBezTo>
                  <a:lnTo>
                    <a:pt x="78" y="522"/>
                  </a:lnTo>
                  <a:cubicBezTo>
                    <a:pt x="78" y="533"/>
                    <a:pt x="87" y="539"/>
                    <a:pt x="98" y="539"/>
                  </a:cubicBezTo>
                  <a:lnTo>
                    <a:pt x="152" y="539"/>
                  </a:lnTo>
                  <a:close/>
                  <a:moveTo>
                    <a:pt x="94" y="242"/>
                  </a:moveTo>
                  <a:cubicBezTo>
                    <a:pt x="94" y="238"/>
                    <a:pt x="95" y="237"/>
                    <a:pt x="98" y="237"/>
                  </a:cubicBezTo>
                  <a:lnTo>
                    <a:pt x="152" y="237"/>
                  </a:lnTo>
                  <a:cubicBezTo>
                    <a:pt x="155" y="237"/>
                    <a:pt x="156" y="238"/>
                    <a:pt x="156" y="242"/>
                  </a:cubicBezTo>
                  <a:cubicBezTo>
                    <a:pt x="156" y="246"/>
                    <a:pt x="130" y="263"/>
                    <a:pt x="127" y="263"/>
                  </a:cubicBezTo>
                  <a:cubicBezTo>
                    <a:pt x="124" y="263"/>
                    <a:pt x="116" y="251"/>
                    <a:pt x="107" y="251"/>
                  </a:cubicBezTo>
                  <a:cubicBezTo>
                    <a:pt x="103" y="251"/>
                    <a:pt x="97" y="256"/>
                    <a:pt x="97" y="260"/>
                  </a:cubicBezTo>
                  <a:lnTo>
                    <a:pt x="97" y="262"/>
                  </a:lnTo>
                  <a:cubicBezTo>
                    <a:pt x="97" y="268"/>
                    <a:pt x="118" y="288"/>
                    <a:pt x="123" y="291"/>
                  </a:cubicBezTo>
                  <a:lnTo>
                    <a:pt x="156" y="266"/>
                  </a:lnTo>
                  <a:lnTo>
                    <a:pt x="156" y="302"/>
                  </a:lnTo>
                  <a:lnTo>
                    <a:pt x="94" y="302"/>
                  </a:lnTo>
                  <a:lnTo>
                    <a:pt x="94" y="242"/>
                  </a:lnTo>
                  <a:close/>
                  <a:moveTo>
                    <a:pt x="170" y="234"/>
                  </a:moveTo>
                  <a:cubicBezTo>
                    <a:pt x="168" y="226"/>
                    <a:pt x="162" y="222"/>
                    <a:pt x="152" y="222"/>
                  </a:cubicBezTo>
                  <a:lnTo>
                    <a:pt x="98" y="222"/>
                  </a:lnTo>
                  <a:cubicBezTo>
                    <a:pt x="87" y="222"/>
                    <a:pt x="78" y="229"/>
                    <a:pt x="78" y="239"/>
                  </a:cubicBezTo>
                  <a:lnTo>
                    <a:pt x="78" y="300"/>
                  </a:lnTo>
                  <a:cubicBezTo>
                    <a:pt x="78" y="309"/>
                    <a:pt x="86" y="317"/>
                    <a:pt x="95" y="317"/>
                  </a:cubicBezTo>
                  <a:lnTo>
                    <a:pt x="155" y="317"/>
                  </a:lnTo>
                  <a:cubicBezTo>
                    <a:pt x="179" y="317"/>
                    <a:pt x="172" y="279"/>
                    <a:pt x="171" y="255"/>
                  </a:cubicBezTo>
                  <a:lnTo>
                    <a:pt x="210" y="222"/>
                  </a:lnTo>
                  <a:cubicBezTo>
                    <a:pt x="210" y="222"/>
                    <a:pt x="207" y="221"/>
                    <a:pt x="207" y="221"/>
                  </a:cubicBezTo>
                  <a:cubicBezTo>
                    <a:pt x="192" y="221"/>
                    <a:pt x="180" y="234"/>
                    <a:pt x="170" y="234"/>
                  </a:cubicBezTo>
                  <a:close/>
                  <a:moveTo>
                    <a:pt x="94" y="349"/>
                  </a:moveTo>
                  <a:lnTo>
                    <a:pt x="156" y="349"/>
                  </a:lnTo>
                  <a:lnTo>
                    <a:pt x="156" y="357"/>
                  </a:lnTo>
                  <a:lnTo>
                    <a:pt x="127" y="375"/>
                  </a:lnTo>
                  <a:lnTo>
                    <a:pt x="108" y="361"/>
                  </a:lnTo>
                  <a:cubicBezTo>
                    <a:pt x="103" y="364"/>
                    <a:pt x="97" y="365"/>
                    <a:pt x="97" y="372"/>
                  </a:cubicBezTo>
                  <a:cubicBezTo>
                    <a:pt x="97" y="377"/>
                    <a:pt x="118" y="401"/>
                    <a:pt x="123" y="401"/>
                  </a:cubicBezTo>
                  <a:cubicBezTo>
                    <a:pt x="130" y="401"/>
                    <a:pt x="148" y="380"/>
                    <a:pt x="156" y="378"/>
                  </a:cubicBezTo>
                  <a:lnTo>
                    <a:pt x="156" y="412"/>
                  </a:lnTo>
                  <a:lnTo>
                    <a:pt x="94" y="412"/>
                  </a:lnTo>
                  <a:lnTo>
                    <a:pt x="94" y="349"/>
                  </a:lnTo>
                  <a:close/>
                  <a:moveTo>
                    <a:pt x="171" y="345"/>
                  </a:moveTo>
                  <a:cubicBezTo>
                    <a:pt x="169" y="340"/>
                    <a:pt x="165" y="334"/>
                    <a:pt x="156" y="334"/>
                  </a:cubicBezTo>
                  <a:lnTo>
                    <a:pt x="94" y="334"/>
                  </a:lnTo>
                  <a:cubicBezTo>
                    <a:pt x="86" y="334"/>
                    <a:pt x="78" y="341"/>
                    <a:pt x="78" y="349"/>
                  </a:cubicBezTo>
                  <a:lnTo>
                    <a:pt x="78" y="412"/>
                  </a:lnTo>
                  <a:cubicBezTo>
                    <a:pt x="78" y="420"/>
                    <a:pt x="86" y="427"/>
                    <a:pt x="94" y="427"/>
                  </a:cubicBezTo>
                  <a:lnTo>
                    <a:pt x="156" y="427"/>
                  </a:lnTo>
                  <a:cubicBezTo>
                    <a:pt x="179" y="427"/>
                    <a:pt x="172" y="388"/>
                    <a:pt x="171" y="365"/>
                  </a:cubicBezTo>
                  <a:lnTo>
                    <a:pt x="210" y="333"/>
                  </a:lnTo>
                  <a:lnTo>
                    <a:pt x="205" y="330"/>
                  </a:lnTo>
                  <a:lnTo>
                    <a:pt x="171" y="345"/>
                  </a:lnTo>
                  <a:close/>
                  <a:moveTo>
                    <a:pt x="227" y="508"/>
                  </a:moveTo>
                  <a:cubicBezTo>
                    <a:pt x="227" y="512"/>
                    <a:pt x="228" y="513"/>
                    <a:pt x="232" y="513"/>
                  </a:cubicBezTo>
                  <a:lnTo>
                    <a:pt x="351" y="513"/>
                  </a:lnTo>
                  <a:cubicBezTo>
                    <a:pt x="355" y="513"/>
                    <a:pt x="356" y="512"/>
                    <a:pt x="356" y="508"/>
                  </a:cubicBezTo>
                  <a:lnTo>
                    <a:pt x="356" y="475"/>
                  </a:lnTo>
                  <a:cubicBezTo>
                    <a:pt x="356" y="471"/>
                    <a:pt x="355" y="470"/>
                    <a:pt x="351" y="470"/>
                  </a:cubicBezTo>
                  <a:lnTo>
                    <a:pt x="227" y="470"/>
                  </a:lnTo>
                  <a:lnTo>
                    <a:pt x="227" y="508"/>
                  </a:lnTo>
                  <a:close/>
                  <a:moveTo>
                    <a:pt x="227" y="401"/>
                  </a:moveTo>
                  <a:lnTo>
                    <a:pt x="356" y="401"/>
                  </a:lnTo>
                  <a:lnTo>
                    <a:pt x="356" y="360"/>
                  </a:lnTo>
                  <a:lnTo>
                    <a:pt x="227" y="360"/>
                  </a:lnTo>
                  <a:lnTo>
                    <a:pt x="227" y="401"/>
                  </a:lnTo>
                  <a:close/>
                  <a:moveTo>
                    <a:pt x="227" y="291"/>
                  </a:moveTo>
                  <a:lnTo>
                    <a:pt x="321" y="291"/>
                  </a:lnTo>
                  <a:lnTo>
                    <a:pt x="321" y="250"/>
                  </a:lnTo>
                  <a:lnTo>
                    <a:pt x="227" y="250"/>
                  </a:lnTo>
                  <a:lnTo>
                    <a:pt x="227" y="2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71" tIns="34285" rIns="68571" bIns="34285"/>
            <a:lstStyle/>
            <a:p>
              <a:endParaRPr lang="zh-CN" altLang="en-US"/>
            </a:p>
          </p:txBody>
        </p:sp>
        <p:sp>
          <p:nvSpPr>
            <p:cNvPr id="23" name="Freeform 41">
              <a:extLst>
                <a:ext uri="{FF2B5EF4-FFF2-40B4-BE49-F238E27FC236}">
                  <a16:creationId xmlns:a16="http://schemas.microsoft.com/office/drawing/2014/main" xmlns="" id="{342D27DA-6436-144C-A4EE-40E004A43E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97863" y="3534468"/>
              <a:ext cx="423411" cy="362963"/>
            </a:xfrm>
            <a:custGeom>
              <a:avLst/>
              <a:gdLst>
                <a:gd name="T0" fmla="*/ 2147483647 w 628"/>
                <a:gd name="T1" fmla="*/ 2147483647 h 600"/>
                <a:gd name="T2" fmla="*/ 2147483647 w 628"/>
                <a:gd name="T3" fmla="*/ 2147483647 h 600"/>
                <a:gd name="T4" fmla="*/ 2147483647 w 628"/>
                <a:gd name="T5" fmla="*/ 2147483647 h 600"/>
                <a:gd name="T6" fmla="*/ 2147483647 w 628"/>
                <a:gd name="T7" fmla="*/ 2147483647 h 600"/>
                <a:gd name="T8" fmla="*/ 2147483647 w 628"/>
                <a:gd name="T9" fmla="*/ 2147483647 h 600"/>
                <a:gd name="T10" fmla="*/ 2147483647 w 628"/>
                <a:gd name="T11" fmla="*/ 2147483647 h 600"/>
                <a:gd name="T12" fmla="*/ 2147483647 w 628"/>
                <a:gd name="T13" fmla="*/ 2147483647 h 600"/>
                <a:gd name="T14" fmla="*/ 2147483647 w 628"/>
                <a:gd name="T15" fmla="*/ 2147483647 h 600"/>
                <a:gd name="T16" fmla="*/ 2147483647 w 628"/>
                <a:gd name="T17" fmla="*/ 2147483647 h 600"/>
                <a:gd name="T18" fmla="*/ 2147483647 w 628"/>
                <a:gd name="T19" fmla="*/ 2147483647 h 600"/>
                <a:gd name="T20" fmla="*/ 2147483647 w 628"/>
                <a:gd name="T21" fmla="*/ 2147483647 h 600"/>
                <a:gd name="T22" fmla="*/ 2147483647 w 628"/>
                <a:gd name="T23" fmla="*/ 2147483647 h 600"/>
                <a:gd name="T24" fmla="*/ 2147483647 w 628"/>
                <a:gd name="T25" fmla="*/ 2147483647 h 600"/>
                <a:gd name="T26" fmla="*/ 2147483647 w 628"/>
                <a:gd name="T27" fmla="*/ 2147483647 h 600"/>
                <a:gd name="T28" fmla="*/ 2147483647 w 628"/>
                <a:gd name="T29" fmla="*/ 2147483647 h 600"/>
                <a:gd name="T30" fmla="*/ 2147483647 w 628"/>
                <a:gd name="T31" fmla="*/ 2147483647 h 600"/>
                <a:gd name="T32" fmla="*/ 2147483647 w 628"/>
                <a:gd name="T33" fmla="*/ 2147483647 h 600"/>
                <a:gd name="T34" fmla="*/ 2147483647 w 628"/>
                <a:gd name="T35" fmla="*/ 2147483647 h 600"/>
                <a:gd name="T36" fmla="*/ 2147483647 w 628"/>
                <a:gd name="T37" fmla="*/ 2147483647 h 600"/>
                <a:gd name="T38" fmla="*/ 2147483647 w 628"/>
                <a:gd name="T39" fmla="*/ 2147483647 h 600"/>
                <a:gd name="T40" fmla="*/ 2147483647 w 628"/>
                <a:gd name="T41" fmla="*/ 2147483647 h 600"/>
                <a:gd name="T42" fmla="*/ 2147483647 w 628"/>
                <a:gd name="T43" fmla="*/ 2147483647 h 600"/>
                <a:gd name="T44" fmla="*/ 2147483647 w 628"/>
                <a:gd name="T45" fmla="*/ 2147483647 h 600"/>
                <a:gd name="T46" fmla="*/ 2147483647 w 628"/>
                <a:gd name="T47" fmla="*/ 2147483647 h 600"/>
                <a:gd name="T48" fmla="*/ 0 w 628"/>
                <a:gd name="T49" fmla="*/ 2147483647 h 600"/>
                <a:gd name="T50" fmla="*/ 2147483647 w 628"/>
                <a:gd name="T51" fmla="*/ 2147483647 h 600"/>
                <a:gd name="T52" fmla="*/ 2147483647 w 628"/>
                <a:gd name="T53" fmla="*/ 2147483647 h 600"/>
                <a:gd name="T54" fmla="*/ 2147483647 w 628"/>
                <a:gd name="T55" fmla="*/ 2147483647 h 600"/>
                <a:gd name="T56" fmla="*/ 2147483647 w 628"/>
                <a:gd name="T57" fmla="*/ 2147483647 h 600"/>
                <a:gd name="T58" fmla="*/ 2147483647 w 628"/>
                <a:gd name="T59" fmla="*/ 2147483647 h 600"/>
                <a:gd name="T60" fmla="*/ 2147483647 w 628"/>
                <a:gd name="T61" fmla="*/ 2147483647 h 600"/>
                <a:gd name="T62" fmla="*/ 2147483647 w 628"/>
                <a:gd name="T63" fmla="*/ 2147483647 h 600"/>
                <a:gd name="T64" fmla="*/ 2147483647 w 628"/>
                <a:gd name="T65" fmla="*/ 2147483647 h 600"/>
                <a:gd name="T66" fmla="*/ 2147483647 w 628"/>
                <a:gd name="T67" fmla="*/ 2147483647 h 600"/>
                <a:gd name="T68" fmla="*/ 2147483647 w 628"/>
                <a:gd name="T69" fmla="*/ 2147483647 h 600"/>
                <a:gd name="T70" fmla="*/ 2147483647 w 628"/>
                <a:gd name="T71" fmla="*/ 2147483647 h 600"/>
                <a:gd name="T72" fmla="*/ 2147483647 w 628"/>
                <a:gd name="T73" fmla="*/ 2147483647 h 600"/>
                <a:gd name="T74" fmla="*/ 2147483647 w 628"/>
                <a:gd name="T75" fmla="*/ 2147483647 h 600"/>
                <a:gd name="T76" fmla="*/ 2147483647 w 628"/>
                <a:gd name="T77" fmla="*/ 2147483647 h 600"/>
                <a:gd name="T78" fmla="*/ 2147483647 w 628"/>
                <a:gd name="T79" fmla="*/ 2147483647 h 600"/>
                <a:gd name="T80" fmla="*/ 2147483647 w 628"/>
                <a:gd name="T81" fmla="*/ 2147483647 h 600"/>
                <a:gd name="T82" fmla="*/ 2147483647 w 628"/>
                <a:gd name="T83" fmla="*/ 2147483647 h 600"/>
                <a:gd name="T84" fmla="*/ 2147483647 w 628"/>
                <a:gd name="T85" fmla="*/ 2147483647 h 600"/>
                <a:gd name="T86" fmla="*/ 2147483647 w 628"/>
                <a:gd name="T87" fmla="*/ 2147483647 h 600"/>
                <a:gd name="T88" fmla="*/ 2147483647 w 628"/>
                <a:gd name="T89" fmla="*/ 2147483647 h 600"/>
                <a:gd name="T90" fmla="*/ 2147483647 w 628"/>
                <a:gd name="T91" fmla="*/ 2147483647 h 600"/>
                <a:gd name="T92" fmla="*/ 2147483647 w 628"/>
                <a:gd name="T93" fmla="*/ 2147483647 h 600"/>
                <a:gd name="T94" fmla="*/ 2147483647 w 628"/>
                <a:gd name="T95" fmla="*/ 2147483647 h 60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628" h="600">
                  <a:moveTo>
                    <a:pt x="425" y="224"/>
                  </a:moveTo>
                  <a:cubicBezTo>
                    <a:pt x="423" y="227"/>
                    <a:pt x="421" y="229"/>
                    <a:pt x="419" y="231"/>
                  </a:cubicBezTo>
                  <a:cubicBezTo>
                    <a:pt x="419" y="231"/>
                    <a:pt x="419" y="232"/>
                    <a:pt x="419" y="232"/>
                  </a:cubicBezTo>
                  <a:cubicBezTo>
                    <a:pt x="418" y="234"/>
                    <a:pt x="416" y="237"/>
                    <a:pt x="415" y="239"/>
                  </a:cubicBezTo>
                  <a:cubicBezTo>
                    <a:pt x="415" y="240"/>
                    <a:pt x="414" y="240"/>
                    <a:pt x="414" y="241"/>
                  </a:cubicBezTo>
                  <a:cubicBezTo>
                    <a:pt x="413" y="244"/>
                    <a:pt x="412" y="247"/>
                    <a:pt x="411" y="249"/>
                  </a:cubicBezTo>
                  <a:cubicBezTo>
                    <a:pt x="411" y="250"/>
                    <a:pt x="411" y="250"/>
                    <a:pt x="411" y="250"/>
                  </a:cubicBezTo>
                  <a:cubicBezTo>
                    <a:pt x="410" y="253"/>
                    <a:pt x="409" y="255"/>
                    <a:pt x="409" y="258"/>
                  </a:cubicBezTo>
                  <a:cubicBezTo>
                    <a:pt x="409" y="259"/>
                    <a:pt x="409" y="260"/>
                    <a:pt x="408" y="261"/>
                  </a:cubicBezTo>
                  <a:cubicBezTo>
                    <a:pt x="408" y="264"/>
                    <a:pt x="408" y="267"/>
                    <a:pt x="408" y="270"/>
                  </a:cubicBezTo>
                  <a:cubicBezTo>
                    <a:pt x="408" y="274"/>
                    <a:pt x="408" y="278"/>
                    <a:pt x="409" y="281"/>
                  </a:cubicBezTo>
                  <a:cubicBezTo>
                    <a:pt x="409" y="282"/>
                    <a:pt x="409" y="283"/>
                    <a:pt x="409" y="283"/>
                  </a:cubicBezTo>
                  <a:cubicBezTo>
                    <a:pt x="410" y="287"/>
                    <a:pt x="411" y="290"/>
                    <a:pt x="412" y="293"/>
                  </a:cubicBezTo>
                  <a:cubicBezTo>
                    <a:pt x="412" y="294"/>
                    <a:pt x="412" y="295"/>
                    <a:pt x="412" y="295"/>
                  </a:cubicBezTo>
                  <a:cubicBezTo>
                    <a:pt x="414" y="298"/>
                    <a:pt x="415" y="301"/>
                    <a:pt x="417" y="305"/>
                  </a:cubicBezTo>
                  <a:cubicBezTo>
                    <a:pt x="417" y="305"/>
                    <a:pt x="417" y="305"/>
                    <a:pt x="418" y="306"/>
                  </a:cubicBezTo>
                  <a:cubicBezTo>
                    <a:pt x="420" y="309"/>
                    <a:pt x="422" y="312"/>
                    <a:pt x="424" y="315"/>
                  </a:cubicBezTo>
                  <a:cubicBezTo>
                    <a:pt x="424" y="315"/>
                    <a:pt x="424" y="315"/>
                    <a:pt x="424" y="315"/>
                  </a:cubicBezTo>
                  <a:cubicBezTo>
                    <a:pt x="427" y="318"/>
                    <a:pt x="429" y="320"/>
                    <a:pt x="432" y="323"/>
                  </a:cubicBezTo>
                  <a:cubicBezTo>
                    <a:pt x="432" y="323"/>
                    <a:pt x="432" y="323"/>
                    <a:pt x="432" y="323"/>
                  </a:cubicBezTo>
                  <a:cubicBezTo>
                    <a:pt x="435" y="326"/>
                    <a:pt x="438" y="328"/>
                    <a:pt x="441" y="330"/>
                  </a:cubicBezTo>
                  <a:cubicBezTo>
                    <a:pt x="442" y="330"/>
                    <a:pt x="442" y="330"/>
                    <a:pt x="442" y="330"/>
                  </a:cubicBezTo>
                  <a:cubicBezTo>
                    <a:pt x="446" y="332"/>
                    <a:pt x="449" y="334"/>
                    <a:pt x="452" y="335"/>
                  </a:cubicBezTo>
                  <a:cubicBezTo>
                    <a:pt x="453" y="335"/>
                    <a:pt x="453" y="335"/>
                    <a:pt x="453" y="335"/>
                  </a:cubicBezTo>
                  <a:cubicBezTo>
                    <a:pt x="461" y="338"/>
                    <a:pt x="469" y="340"/>
                    <a:pt x="478" y="340"/>
                  </a:cubicBezTo>
                  <a:cubicBezTo>
                    <a:pt x="516" y="340"/>
                    <a:pt x="547" y="309"/>
                    <a:pt x="547" y="270"/>
                  </a:cubicBezTo>
                  <a:cubicBezTo>
                    <a:pt x="547" y="232"/>
                    <a:pt x="516" y="200"/>
                    <a:pt x="478" y="200"/>
                  </a:cubicBezTo>
                  <a:cubicBezTo>
                    <a:pt x="468" y="200"/>
                    <a:pt x="458" y="202"/>
                    <a:pt x="450" y="206"/>
                  </a:cubicBezTo>
                  <a:cubicBezTo>
                    <a:pt x="450" y="206"/>
                    <a:pt x="450" y="206"/>
                    <a:pt x="450" y="206"/>
                  </a:cubicBezTo>
                  <a:cubicBezTo>
                    <a:pt x="449" y="206"/>
                    <a:pt x="449" y="206"/>
                    <a:pt x="449" y="207"/>
                  </a:cubicBezTo>
                  <a:cubicBezTo>
                    <a:pt x="446" y="208"/>
                    <a:pt x="444" y="209"/>
                    <a:pt x="442" y="210"/>
                  </a:cubicBezTo>
                  <a:cubicBezTo>
                    <a:pt x="441" y="211"/>
                    <a:pt x="441" y="211"/>
                    <a:pt x="440" y="211"/>
                  </a:cubicBezTo>
                  <a:cubicBezTo>
                    <a:pt x="438" y="213"/>
                    <a:pt x="435" y="215"/>
                    <a:pt x="433" y="216"/>
                  </a:cubicBezTo>
                  <a:cubicBezTo>
                    <a:pt x="433" y="217"/>
                    <a:pt x="432" y="217"/>
                    <a:pt x="432" y="217"/>
                  </a:cubicBezTo>
                  <a:cubicBezTo>
                    <a:pt x="430" y="219"/>
                    <a:pt x="428" y="221"/>
                    <a:pt x="426" y="223"/>
                  </a:cubicBezTo>
                  <a:cubicBezTo>
                    <a:pt x="426" y="223"/>
                    <a:pt x="425" y="224"/>
                    <a:pt x="425" y="224"/>
                  </a:cubicBezTo>
                  <a:close/>
                  <a:moveTo>
                    <a:pt x="314" y="140"/>
                  </a:moveTo>
                  <a:lnTo>
                    <a:pt x="314" y="140"/>
                  </a:lnTo>
                  <a:cubicBezTo>
                    <a:pt x="353" y="140"/>
                    <a:pt x="384" y="108"/>
                    <a:pt x="384" y="70"/>
                  </a:cubicBezTo>
                  <a:cubicBezTo>
                    <a:pt x="384" y="31"/>
                    <a:pt x="353" y="0"/>
                    <a:pt x="314" y="0"/>
                  </a:cubicBezTo>
                  <a:cubicBezTo>
                    <a:pt x="275" y="0"/>
                    <a:pt x="244" y="31"/>
                    <a:pt x="244" y="70"/>
                  </a:cubicBezTo>
                  <a:cubicBezTo>
                    <a:pt x="244" y="108"/>
                    <a:pt x="275" y="140"/>
                    <a:pt x="314" y="140"/>
                  </a:cubicBezTo>
                  <a:close/>
                  <a:moveTo>
                    <a:pt x="379" y="336"/>
                  </a:moveTo>
                  <a:lnTo>
                    <a:pt x="379" y="336"/>
                  </a:lnTo>
                  <a:lnTo>
                    <a:pt x="379" y="283"/>
                  </a:lnTo>
                  <a:cubicBezTo>
                    <a:pt x="379" y="279"/>
                    <a:pt x="378" y="274"/>
                    <a:pt x="378" y="270"/>
                  </a:cubicBezTo>
                  <a:cubicBezTo>
                    <a:pt x="378" y="266"/>
                    <a:pt x="379" y="262"/>
                    <a:pt x="379" y="257"/>
                  </a:cubicBezTo>
                  <a:lnTo>
                    <a:pt x="379" y="254"/>
                  </a:lnTo>
                  <a:lnTo>
                    <a:pt x="380" y="254"/>
                  </a:lnTo>
                  <a:cubicBezTo>
                    <a:pt x="385" y="223"/>
                    <a:pt x="404" y="197"/>
                    <a:pt x="431" y="183"/>
                  </a:cubicBezTo>
                  <a:cubicBezTo>
                    <a:pt x="412" y="165"/>
                    <a:pt x="387" y="154"/>
                    <a:pt x="359" y="154"/>
                  </a:cubicBezTo>
                  <a:lnTo>
                    <a:pt x="269" y="154"/>
                  </a:lnTo>
                  <a:cubicBezTo>
                    <a:pt x="241" y="154"/>
                    <a:pt x="216" y="165"/>
                    <a:pt x="197" y="183"/>
                  </a:cubicBezTo>
                  <a:cubicBezTo>
                    <a:pt x="228" y="199"/>
                    <a:pt x="249" y="232"/>
                    <a:pt x="249" y="270"/>
                  </a:cubicBezTo>
                  <a:cubicBezTo>
                    <a:pt x="249" y="278"/>
                    <a:pt x="249" y="286"/>
                    <a:pt x="247" y="293"/>
                  </a:cubicBezTo>
                  <a:lnTo>
                    <a:pt x="247" y="335"/>
                  </a:lnTo>
                  <a:cubicBezTo>
                    <a:pt x="276" y="347"/>
                    <a:pt x="299" y="369"/>
                    <a:pt x="314" y="396"/>
                  </a:cubicBezTo>
                  <a:cubicBezTo>
                    <a:pt x="328" y="369"/>
                    <a:pt x="351" y="348"/>
                    <a:pt x="379" y="336"/>
                  </a:cubicBezTo>
                  <a:close/>
                  <a:moveTo>
                    <a:pt x="282" y="400"/>
                  </a:moveTo>
                  <a:lnTo>
                    <a:pt x="282" y="400"/>
                  </a:lnTo>
                  <a:cubicBezTo>
                    <a:pt x="280" y="397"/>
                    <a:pt x="278" y="394"/>
                    <a:pt x="275" y="391"/>
                  </a:cubicBezTo>
                  <a:cubicBezTo>
                    <a:pt x="275" y="390"/>
                    <a:pt x="274" y="390"/>
                    <a:pt x="274" y="390"/>
                  </a:cubicBezTo>
                  <a:cubicBezTo>
                    <a:pt x="272" y="387"/>
                    <a:pt x="270" y="385"/>
                    <a:pt x="267" y="382"/>
                  </a:cubicBezTo>
                  <a:cubicBezTo>
                    <a:pt x="267" y="382"/>
                    <a:pt x="266" y="382"/>
                    <a:pt x="266" y="381"/>
                  </a:cubicBezTo>
                  <a:cubicBezTo>
                    <a:pt x="263" y="379"/>
                    <a:pt x="261" y="377"/>
                    <a:pt x="258" y="375"/>
                  </a:cubicBezTo>
                  <a:cubicBezTo>
                    <a:pt x="257" y="374"/>
                    <a:pt x="257" y="374"/>
                    <a:pt x="257" y="374"/>
                  </a:cubicBezTo>
                  <a:cubicBezTo>
                    <a:pt x="247" y="367"/>
                    <a:pt x="237" y="362"/>
                    <a:pt x="225" y="359"/>
                  </a:cubicBezTo>
                  <a:cubicBezTo>
                    <a:pt x="223" y="358"/>
                    <a:pt x="220" y="357"/>
                    <a:pt x="218" y="357"/>
                  </a:cubicBezTo>
                  <a:cubicBezTo>
                    <a:pt x="217" y="356"/>
                    <a:pt x="215" y="356"/>
                    <a:pt x="214" y="356"/>
                  </a:cubicBezTo>
                  <a:cubicBezTo>
                    <a:pt x="212" y="356"/>
                    <a:pt x="210" y="355"/>
                    <a:pt x="208" y="355"/>
                  </a:cubicBezTo>
                  <a:cubicBezTo>
                    <a:pt x="207" y="355"/>
                    <a:pt x="206" y="355"/>
                    <a:pt x="205" y="355"/>
                  </a:cubicBezTo>
                  <a:cubicBezTo>
                    <a:pt x="202" y="354"/>
                    <a:pt x="199" y="354"/>
                    <a:pt x="195" y="354"/>
                  </a:cubicBezTo>
                  <a:lnTo>
                    <a:pt x="105" y="354"/>
                  </a:lnTo>
                  <a:cubicBezTo>
                    <a:pt x="47" y="354"/>
                    <a:pt x="0" y="401"/>
                    <a:pt x="0" y="460"/>
                  </a:cubicBezTo>
                  <a:lnTo>
                    <a:pt x="0" y="600"/>
                  </a:lnTo>
                  <a:lnTo>
                    <a:pt x="62" y="600"/>
                  </a:lnTo>
                  <a:lnTo>
                    <a:pt x="62" y="454"/>
                  </a:lnTo>
                  <a:lnTo>
                    <a:pt x="83" y="454"/>
                  </a:lnTo>
                  <a:lnTo>
                    <a:pt x="83" y="600"/>
                  </a:lnTo>
                  <a:lnTo>
                    <a:pt x="216" y="600"/>
                  </a:lnTo>
                  <a:lnTo>
                    <a:pt x="216" y="454"/>
                  </a:lnTo>
                  <a:lnTo>
                    <a:pt x="237" y="454"/>
                  </a:lnTo>
                  <a:lnTo>
                    <a:pt x="237" y="600"/>
                  </a:lnTo>
                  <a:lnTo>
                    <a:pt x="301" y="600"/>
                  </a:lnTo>
                  <a:lnTo>
                    <a:pt x="301" y="460"/>
                  </a:lnTo>
                  <a:cubicBezTo>
                    <a:pt x="301" y="438"/>
                    <a:pt x="294" y="417"/>
                    <a:pt x="282" y="400"/>
                  </a:cubicBezTo>
                  <a:cubicBezTo>
                    <a:pt x="282" y="400"/>
                    <a:pt x="282" y="400"/>
                    <a:pt x="282" y="400"/>
                  </a:cubicBezTo>
                  <a:close/>
                  <a:moveTo>
                    <a:pt x="523" y="354"/>
                  </a:moveTo>
                  <a:lnTo>
                    <a:pt x="523" y="354"/>
                  </a:lnTo>
                  <a:lnTo>
                    <a:pt x="433" y="354"/>
                  </a:lnTo>
                  <a:cubicBezTo>
                    <a:pt x="429" y="354"/>
                    <a:pt x="426" y="354"/>
                    <a:pt x="423" y="355"/>
                  </a:cubicBezTo>
                  <a:cubicBezTo>
                    <a:pt x="422" y="355"/>
                    <a:pt x="421" y="355"/>
                    <a:pt x="420" y="355"/>
                  </a:cubicBezTo>
                  <a:cubicBezTo>
                    <a:pt x="418" y="355"/>
                    <a:pt x="415" y="356"/>
                    <a:pt x="413" y="356"/>
                  </a:cubicBezTo>
                  <a:cubicBezTo>
                    <a:pt x="412" y="356"/>
                    <a:pt x="411" y="356"/>
                    <a:pt x="410" y="357"/>
                  </a:cubicBezTo>
                  <a:cubicBezTo>
                    <a:pt x="408" y="357"/>
                    <a:pt x="405" y="358"/>
                    <a:pt x="403" y="358"/>
                  </a:cubicBezTo>
                  <a:cubicBezTo>
                    <a:pt x="387" y="363"/>
                    <a:pt x="373" y="371"/>
                    <a:pt x="361" y="382"/>
                  </a:cubicBezTo>
                  <a:cubicBezTo>
                    <a:pt x="361" y="382"/>
                    <a:pt x="361" y="383"/>
                    <a:pt x="361" y="383"/>
                  </a:cubicBezTo>
                  <a:cubicBezTo>
                    <a:pt x="358" y="385"/>
                    <a:pt x="356" y="388"/>
                    <a:pt x="353" y="390"/>
                  </a:cubicBezTo>
                  <a:cubicBezTo>
                    <a:pt x="353" y="391"/>
                    <a:pt x="353" y="391"/>
                    <a:pt x="353" y="391"/>
                  </a:cubicBezTo>
                  <a:cubicBezTo>
                    <a:pt x="337" y="410"/>
                    <a:pt x="327" y="433"/>
                    <a:pt x="327" y="460"/>
                  </a:cubicBezTo>
                  <a:lnTo>
                    <a:pt x="327" y="600"/>
                  </a:lnTo>
                  <a:lnTo>
                    <a:pt x="389" y="600"/>
                  </a:lnTo>
                  <a:lnTo>
                    <a:pt x="389" y="454"/>
                  </a:lnTo>
                  <a:lnTo>
                    <a:pt x="410" y="454"/>
                  </a:lnTo>
                  <a:lnTo>
                    <a:pt x="410" y="600"/>
                  </a:lnTo>
                  <a:lnTo>
                    <a:pt x="543" y="600"/>
                  </a:lnTo>
                  <a:lnTo>
                    <a:pt x="543" y="454"/>
                  </a:lnTo>
                  <a:lnTo>
                    <a:pt x="564" y="454"/>
                  </a:lnTo>
                  <a:lnTo>
                    <a:pt x="564" y="600"/>
                  </a:lnTo>
                  <a:lnTo>
                    <a:pt x="628" y="600"/>
                  </a:lnTo>
                  <a:lnTo>
                    <a:pt x="628" y="460"/>
                  </a:lnTo>
                  <a:cubicBezTo>
                    <a:pt x="628" y="401"/>
                    <a:pt x="581" y="354"/>
                    <a:pt x="523" y="354"/>
                  </a:cubicBezTo>
                  <a:close/>
                  <a:moveTo>
                    <a:pt x="150" y="340"/>
                  </a:moveTo>
                  <a:lnTo>
                    <a:pt x="150" y="340"/>
                  </a:lnTo>
                  <a:cubicBezTo>
                    <a:pt x="159" y="340"/>
                    <a:pt x="167" y="338"/>
                    <a:pt x="175" y="335"/>
                  </a:cubicBezTo>
                  <a:cubicBezTo>
                    <a:pt x="175" y="335"/>
                    <a:pt x="175" y="335"/>
                    <a:pt x="176" y="335"/>
                  </a:cubicBezTo>
                  <a:cubicBezTo>
                    <a:pt x="179" y="334"/>
                    <a:pt x="183" y="332"/>
                    <a:pt x="186" y="330"/>
                  </a:cubicBezTo>
                  <a:cubicBezTo>
                    <a:pt x="186" y="330"/>
                    <a:pt x="186" y="330"/>
                    <a:pt x="186" y="330"/>
                  </a:cubicBezTo>
                  <a:cubicBezTo>
                    <a:pt x="190" y="328"/>
                    <a:pt x="193" y="326"/>
                    <a:pt x="196" y="323"/>
                  </a:cubicBezTo>
                  <a:cubicBezTo>
                    <a:pt x="196" y="323"/>
                    <a:pt x="196" y="323"/>
                    <a:pt x="196" y="323"/>
                  </a:cubicBezTo>
                  <a:cubicBezTo>
                    <a:pt x="202" y="318"/>
                    <a:pt x="206" y="312"/>
                    <a:pt x="210" y="306"/>
                  </a:cubicBezTo>
                  <a:cubicBezTo>
                    <a:pt x="211" y="305"/>
                    <a:pt x="211" y="305"/>
                    <a:pt x="211" y="305"/>
                  </a:cubicBezTo>
                  <a:cubicBezTo>
                    <a:pt x="213" y="302"/>
                    <a:pt x="214" y="298"/>
                    <a:pt x="216" y="295"/>
                  </a:cubicBezTo>
                  <a:cubicBezTo>
                    <a:pt x="216" y="295"/>
                    <a:pt x="216" y="294"/>
                    <a:pt x="216" y="293"/>
                  </a:cubicBezTo>
                  <a:cubicBezTo>
                    <a:pt x="217" y="290"/>
                    <a:pt x="218" y="287"/>
                    <a:pt x="219" y="283"/>
                  </a:cubicBezTo>
                  <a:cubicBezTo>
                    <a:pt x="219" y="283"/>
                    <a:pt x="219" y="282"/>
                    <a:pt x="219" y="282"/>
                  </a:cubicBezTo>
                  <a:cubicBezTo>
                    <a:pt x="220" y="278"/>
                    <a:pt x="220" y="274"/>
                    <a:pt x="220" y="270"/>
                  </a:cubicBezTo>
                  <a:cubicBezTo>
                    <a:pt x="220" y="267"/>
                    <a:pt x="220" y="264"/>
                    <a:pt x="220" y="261"/>
                  </a:cubicBezTo>
                  <a:cubicBezTo>
                    <a:pt x="219" y="260"/>
                    <a:pt x="219" y="259"/>
                    <a:pt x="219" y="258"/>
                  </a:cubicBezTo>
                  <a:cubicBezTo>
                    <a:pt x="219" y="255"/>
                    <a:pt x="218" y="253"/>
                    <a:pt x="217" y="250"/>
                  </a:cubicBezTo>
                  <a:cubicBezTo>
                    <a:pt x="217" y="250"/>
                    <a:pt x="217" y="250"/>
                    <a:pt x="217" y="249"/>
                  </a:cubicBezTo>
                  <a:cubicBezTo>
                    <a:pt x="216" y="247"/>
                    <a:pt x="215" y="244"/>
                    <a:pt x="214" y="241"/>
                  </a:cubicBezTo>
                  <a:cubicBezTo>
                    <a:pt x="214" y="240"/>
                    <a:pt x="213" y="240"/>
                    <a:pt x="213" y="239"/>
                  </a:cubicBezTo>
                  <a:cubicBezTo>
                    <a:pt x="212" y="237"/>
                    <a:pt x="210" y="234"/>
                    <a:pt x="209" y="231"/>
                  </a:cubicBezTo>
                  <a:lnTo>
                    <a:pt x="208" y="231"/>
                  </a:lnTo>
                  <a:cubicBezTo>
                    <a:pt x="207" y="229"/>
                    <a:pt x="205" y="226"/>
                    <a:pt x="203" y="224"/>
                  </a:cubicBezTo>
                  <a:cubicBezTo>
                    <a:pt x="203" y="224"/>
                    <a:pt x="202" y="223"/>
                    <a:pt x="202" y="223"/>
                  </a:cubicBezTo>
                  <a:cubicBezTo>
                    <a:pt x="200" y="221"/>
                    <a:pt x="198" y="219"/>
                    <a:pt x="195" y="217"/>
                  </a:cubicBezTo>
                  <a:cubicBezTo>
                    <a:pt x="195" y="217"/>
                    <a:pt x="195" y="217"/>
                    <a:pt x="195" y="217"/>
                  </a:cubicBezTo>
                  <a:cubicBezTo>
                    <a:pt x="193" y="215"/>
                    <a:pt x="190" y="213"/>
                    <a:pt x="188" y="211"/>
                  </a:cubicBezTo>
                  <a:cubicBezTo>
                    <a:pt x="187" y="211"/>
                    <a:pt x="187" y="211"/>
                    <a:pt x="186" y="210"/>
                  </a:cubicBezTo>
                  <a:cubicBezTo>
                    <a:pt x="184" y="209"/>
                    <a:pt x="181" y="208"/>
                    <a:pt x="179" y="206"/>
                  </a:cubicBezTo>
                  <a:cubicBezTo>
                    <a:pt x="179" y="206"/>
                    <a:pt x="178" y="206"/>
                    <a:pt x="178" y="206"/>
                  </a:cubicBezTo>
                  <a:cubicBezTo>
                    <a:pt x="170" y="202"/>
                    <a:pt x="160" y="200"/>
                    <a:pt x="150" y="200"/>
                  </a:cubicBezTo>
                  <a:cubicBezTo>
                    <a:pt x="112" y="200"/>
                    <a:pt x="81" y="232"/>
                    <a:pt x="81" y="270"/>
                  </a:cubicBezTo>
                  <a:cubicBezTo>
                    <a:pt x="81" y="309"/>
                    <a:pt x="112" y="340"/>
                    <a:pt x="150" y="34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lIns="68571" tIns="34285" rIns="68571" bIns="34285"/>
            <a:lstStyle/>
            <a:p>
              <a:endParaRPr lang="zh-CN" altLang="en-US"/>
            </a:p>
          </p:txBody>
        </p:sp>
        <p:grpSp>
          <p:nvGrpSpPr>
            <p:cNvPr id="24" name="Group 76">
              <a:extLst>
                <a:ext uri="{FF2B5EF4-FFF2-40B4-BE49-F238E27FC236}">
                  <a16:creationId xmlns:a16="http://schemas.microsoft.com/office/drawing/2014/main" xmlns="" id="{E7075C0C-0B3E-D545-9520-8CC3E6110E8E}"/>
                </a:ext>
              </a:extLst>
            </p:cNvPr>
            <p:cNvGrpSpPr/>
            <p:nvPr/>
          </p:nvGrpSpPr>
          <p:grpSpPr>
            <a:xfrm>
              <a:off x="8072372" y="1760437"/>
              <a:ext cx="324606" cy="320005"/>
              <a:chOff x="5665860" y="696792"/>
              <a:chExt cx="224337" cy="221157"/>
            </a:xfrm>
            <a:solidFill>
              <a:srgbClr val="FF0000"/>
            </a:solidFill>
          </p:grpSpPr>
          <p:sp>
            <p:nvSpPr>
              <p:cNvPr id="67" name="Freeform 101">
                <a:extLst>
                  <a:ext uri="{FF2B5EF4-FFF2-40B4-BE49-F238E27FC236}">
                    <a16:creationId xmlns:a16="http://schemas.microsoft.com/office/drawing/2014/main" xmlns="" id="{FC78BED6-A9E9-4C4D-B557-3140803EBA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0705" y="775402"/>
                <a:ext cx="109492" cy="142547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0" y="34"/>
                  </a:cxn>
                  <a:cxn ang="0">
                    <a:pos x="14" y="52"/>
                  </a:cxn>
                  <a:cxn ang="0">
                    <a:pos x="23" y="74"/>
                  </a:cxn>
                  <a:cxn ang="0">
                    <a:pos x="30" y="96"/>
                  </a:cxn>
                  <a:cxn ang="0">
                    <a:pos x="30" y="109"/>
                  </a:cxn>
                  <a:cxn ang="0">
                    <a:pos x="32" y="120"/>
                  </a:cxn>
                  <a:cxn ang="0">
                    <a:pos x="32" y="120"/>
                  </a:cxn>
                  <a:cxn ang="0">
                    <a:pos x="32" y="123"/>
                  </a:cxn>
                  <a:cxn ang="0">
                    <a:pos x="32" y="123"/>
                  </a:cxn>
                  <a:cxn ang="0">
                    <a:pos x="34" y="123"/>
                  </a:cxn>
                  <a:cxn ang="0">
                    <a:pos x="87" y="123"/>
                  </a:cxn>
                  <a:cxn ang="0">
                    <a:pos x="87" y="123"/>
                  </a:cxn>
                  <a:cxn ang="0">
                    <a:pos x="88" y="121"/>
                  </a:cxn>
                  <a:cxn ang="0">
                    <a:pos x="90" y="120"/>
                  </a:cxn>
                  <a:cxn ang="0">
                    <a:pos x="90" y="120"/>
                  </a:cxn>
                  <a:cxn ang="0">
                    <a:pos x="88" y="103"/>
                  </a:cxn>
                  <a:cxn ang="0">
                    <a:pos x="87" y="87"/>
                  </a:cxn>
                  <a:cxn ang="0">
                    <a:pos x="83" y="71"/>
                  </a:cxn>
                  <a:cxn ang="0">
                    <a:pos x="78" y="54"/>
                  </a:cxn>
                  <a:cxn ang="0">
                    <a:pos x="72" y="40"/>
                  </a:cxn>
                  <a:cxn ang="0">
                    <a:pos x="65" y="25"/>
                  </a:cxn>
                  <a:cxn ang="0">
                    <a:pos x="56" y="13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34" y="5"/>
                  </a:cxn>
                  <a:cxn ang="0">
                    <a:pos x="21" y="14"/>
                  </a:cxn>
                  <a:cxn ang="0">
                    <a:pos x="10" y="23"/>
                  </a:cxn>
                  <a:cxn ang="0">
                    <a:pos x="0" y="34"/>
                  </a:cxn>
                  <a:cxn ang="0">
                    <a:pos x="0" y="34"/>
                  </a:cxn>
                </a:cxnLst>
                <a:rect l="0" t="0" r="r" b="b"/>
                <a:pathLst>
                  <a:path w="90" h="123">
                    <a:moveTo>
                      <a:pt x="0" y="34"/>
                    </a:moveTo>
                    <a:lnTo>
                      <a:pt x="0" y="34"/>
                    </a:lnTo>
                    <a:lnTo>
                      <a:pt x="14" y="52"/>
                    </a:lnTo>
                    <a:lnTo>
                      <a:pt x="23" y="74"/>
                    </a:lnTo>
                    <a:lnTo>
                      <a:pt x="30" y="96"/>
                    </a:lnTo>
                    <a:lnTo>
                      <a:pt x="30" y="109"/>
                    </a:lnTo>
                    <a:lnTo>
                      <a:pt x="32" y="120"/>
                    </a:lnTo>
                    <a:lnTo>
                      <a:pt x="32" y="120"/>
                    </a:lnTo>
                    <a:lnTo>
                      <a:pt x="32" y="123"/>
                    </a:lnTo>
                    <a:lnTo>
                      <a:pt x="32" y="123"/>
                    </a:lnTo>
                    <a:lnTo>
                      <a:pt x="34" y="123"/>
                    </a:lnTo>
                    <a:lnTo>
                      <a:pt x="87" y="123"/>
                    </a:lnTo>
                    <a:lnTo>
                      <a:pt x="87" y="123"/>
                    </a:lnTo>
                    <a:lnTo>
                      <a:pt x="88" y="121"/>
                    </a:lnTo>
                    <a:lnTo>
                      <a:pt x="90" y="120"/>
                    </a:lnTo>
                    <a:lnTo>
                      <a:pt x="90" y="120"/>
                    </a:lnTo>
                    <a:lnTo>
                      <a:pt x="88" y="103"/>
                    </a:lnTo>
                    <a:lnTo>
                      <a:pt x="87" y="87"/>
                    </a:lnTo>
                    <a:lnTo>
                      <a:pt x="83" y="71"/>
                    </a:lnTo>
                    <a:lnTo>
                      <a:pt x="78" y="54"/>
                    </a:lnTo>
                    <a:lnTo>
                      <a:pt x="72" y="40"/>
                    </a:lnTo>
                    <a:lnTo>
                      <a:pt x="65" y="25"/>
                    </a:lnTo>
                    <a:lnTo>
                      <a:pt x="56" y="13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34" y="5"/>
                    </a:lnTo>
                    <a:lnTo>
                      <a:pt x="21" y="14"/>
                    </a:lnTo>
                    <a:lnTo>
                      <a:pt x="10" y="23"/>
                    </a:lnTo>
                    <a:lnTo>
                      <a:pt x="0" y="34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7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8" name="Freeform 102">
                <a:extLst>
                  <a:ext uri="{FF2B5EF4-FFF2-40B4-BE49-F238E27FC236}">
                    <a16:creationId xmlns:a16="http://schemas.microsoft.com/office/drawing/2014/main" xmlns="" id="{7C7E80EE-397B-8F45-A51A-9347D7A907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8863" y="758804"/>
                <a:ext cx="113251" cy="62170"/>
              </a:xfrm>
              <a:custGeom>
                <a:avLst/>
                <a:gdLst/>
                <a:ahLst/>
                <a:cxnLst>
                  <a:cxn ang="0">
                    <a:pos x="178" y="71"/>
                  </a:cxn>
                  <a:cxn ang="0">
                    <a:pos x="178" y="71"/>
                  </a:cxn>
                  <a:cxn ang="0">
                    <a:pos x="154" y="58"/>
                  </a:cxn>
                  <a:cxn ang="0">
                    <a:pos x="131" y="49"/>
                  </a:cxn>
                  <a:cxn ang="0">
                    <a:pos x="104" y="44"/>
                  </a:cxn>
                  <a:cxn ang="0">
                    <a:pos x="76" y="42"/>
                  </a:cxn>
                  <a:cxn ang="0">
                    <a:pos x="76" y="2"/>
                  </a:cxn>
                  <a:cxn ang="0">
                    <a:pos x="76" y="2"/>
                  </a:cxn>
                  <a:cxn ang="0">
                    <a:pos x="75" y="0"/>
                  </a:cxn>
                  <a:cxn ang="0">
                    <a:pos x="75" y="0"/>
                  </a:cxn>
                  <a:cxn ang="0">
                    <a:pos x="73" y="0"/>
                  </a:cxn>
                  <a:cxn ang="0">
                    <a:pos x="2" y="71"/>
                  </a:cxn>
                  <a:cxn ang="0">
                    <a:pos x="2" y="71"/>
                  </a:cxn>
                  <a:cxn ang="0">
                    <a:pos x="0" y="73"/>
                  </a:cxn>
                  <a:cxn ang="0">
                    <a:pos x="2" y="75"/>
                  </a:cxn>
                  <a:cxn ang="0">
                    <a:pos x="73" y="145"/>
                  </a:cxn>
                  <a:cxn ang="0">
                    <a:pos x="73" y="145"/>
                  </a:cxn>
                  <a:cxn ang="0">
                    <a:pos x="75" y="145"/>
                  </a:cxn>
                  <a:cxn ang="0">
                    <a:pos x="75" y="145"/>
                  </a:cxn>
                  <a:cxn ang="0">
                    <a:pos x="76" y="144"/>
                  </a:cxn>
                  <a:cxn ang="0">
                    <a:pos x="76" y="100"/>
                  </a:cxn>
                  <a:cxn ang="0">
                    <a:pos x="76" y="100"/>
                  </a:cxn>
                  <a:cxn ang="0">
                    <a:pos x="91" y="100"/>
                  </a:cxn>
                  <a:cxn ang="0">
                    <a:pos x="105" y="102"/>
                  </a:cxn>
                  <a:cxn ang="0">
                    <a:pos x="118" y="107"/>
                  </a:cxn>
                  <a:cxn ang="0">
                    <a:pos x="133" y="113"/>
                  </a:cxn>
                  <a:cxn ang="0">
                    <a:pos x="133" y="113"/>
                  </a:cxn>
                  <a:cxn ang="0">
                    <a:pos x="142" y="100"/>
                  </a:cxn>
                  <a:cxn ang="0">
                    <a:pos x="153" y="89"/>
                  </a:cxn>
                  <a:cxn ang="0">
                    <a:pos x="165" y="80"/>
                  </a:cxn>
                  <a:cxn ang="0">
                    <a:pos x="178" y="71"/>
                  </a:cxn>
                  <a:cxn ang="0">
                    <a:pos x="178" y="71"/>
                  </a:cxn>
                </a:cxnLst>
                <a:rect l="0" t="0" r="r" b="b"/>
                <a:pathLst>
                  <a:path w="178" h="145">
                    <a:moveTo>
                      <a:pt x="178" y="71"/>
                    </a:moveTo>
                    <a:lnTo>
                      <a:pt x="178" y="71"/>
                    </a:lnTo>
                    <a:lnTo>
                      <a:pt x="154" y="58"/>
                    </a:lnTo>
                    <a:lnTo>
                      <a:pt x="131" y="49"/>
                    </a:lnTo>
                    <a:lnTo>
                      <a:pt x="104" y="44"/>
                    </a:lnTo>
                    <a:lnTo>
                      <a:pt x="76" y="42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2" y="71"/>
                    </a:lnTo>
                    <a:lnTo>
                      <a:pt x="2" y="71"/>
                    </a:lnTo>
                    <a:lnTo>
                      <a:pt x="0" y="73"/>
                    </a:lnTo>
                    <a:lnTo>
                      <a:pt x="2" y="75"/>
                    </a:lnTo>
                    <a:lnTo>
                      <a:pt x="73" y="145"/>
                    </a:lnTo>
                    <a:lnTo>
                      <a:pt x="73" y="145"/>
                    </a:lnTo>
                    <a:lnTo>
                      <a:pt x="75" y="145"/>
                    </a:lnTo>
                    <a:lnTo>
                      <a:pt x="75" y="145"/>
                    </a:lnTo>
                    <a:lnTo>
                      <a:pt x="76" y="144"/>
                    </a:lnTo>
                    <a:lnTo>
                      <a:pt x="76" y="100"/>
                    </a:lnTo>
                    <a:lnTo>
                      <a:pt x="76" y="100"/>
                    </a:lnTo>
                    <a:lnTo>
                      <a:pt x="91" y="100"/>
                    </a:lnTo>
                    <a:lnTo>
                      <a:pt x="105" y="102"/>
                    </a:lnTo>
                    <a:lnTo>
                      <a:pt x="118" y="107"/>
                    </a:lnTo>
                    <a:lnTo>
                      <a:pt x="133" y="113"/>
                    </a:lnTo>
                    <a:lnTo>
                      <a:pt x="133" y="113"/>
                    </a:lnTo>
                    <a:lnTo>
                      <a:pt x="142" y="100"/>
                    </a:lnTo>
                    <a:lnTo>
                      <a:pt x="153" y="89"/>
                    </a:lnTo>
                    <a:lnTo>
                      <a:pt x="165" y="80"/>
                    </a:lnTo>
                    <a:lnTo>
                      <a:pt x="178" y="71"/>
                    </a:lnTo>
                    <a:lnTo>
                      <a:pt x="178" y="71"/>
                    </a:lnTo>
                    <a:close/>
                  </a:path>
                </a:pathLst>
              </a:custGeom>
              <a:solidFill>
                <a:srgbClr val="007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9" name="Freeform 103">
                <a:extLst>
                  <a:ext uri="{FF2B5EF4-FFF2-40B4-BE49-F238E27FC236}">
                    <a16:creationId xmlns:a16="http://schemas.microsoft.com/office/drawing/2014/main" xmlns="" id="{CC8F0682-B91D-6C4E-A7A4-83A00F0F55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860" y="696792"/>
                <a:ext cx="208281" cy="221157"/>
              </a:xfrm>
              <a:custGeom>
                <a:avLst/>
                <a:gdLst/>
                <a:ahLst/>
                <a:cxnLst>
                  <a:cxn ang="0">
                    <a:pos x="300" y="79"/>
                  </a:cxn>
                  <a:cxn ang="0">
                    <a:pos x="220" y="1"/>
                  </a:cxn>
                  <a:cxn ang="0">
                    <a:pos x="220" y="1"/>
                  </a:cxn>
                  <a:cxn ang="0">
                    <a:pos x="218" y="0"/>
                  </a:cxn>
                  <a:cxn ang="0">
                    <a:pos x="218" y="0"/>
                  </a:cxn>
                  <a:cxn ang="0">
                    <a:pos x="216" y="3"/>
                  </a:cxn>
                  <a:cxn ang="0">
                    <a:pos x="216" y="47"/>
                  </a:cxn>
                  <a:cxn ang="0">
                    <a:pos x="216" y="47"/>
                  </a:cxn>
                  <a:cxn ang="0">
                    <a:pos x="200" y="49"/>
                  </a:cxn>
                  <a:cxn ang="0">
                    <a:pos x="185" y="50"/>
                  </a:cxn>
                  <a:cxn ang="0">
                    <a:pos x="155" y="56"/>
                  </a:cxn>
                  <a:cxn ang="0">
                    <a:pos x="127" y="67"/>
                  </a:cxn>
                  <a:cxn ang="0">
                    <a:pos x="102" y="81"/>
                  </a:cxn>
                  <a:cxn ang="0">
                    <a:pos x="102" y="81"/>
                  </a:cxn>
                  <a:cxn ang="0">
                    <a:pos x="87" y="90"/>
                  </a:cxn>
                  <a:cxn ang="0">
                    <a:pos x="75" y="101"/>
                  </a:cxn>
                  <a:cxn ang="0">
                    <a:pos x="62" y="114"/>
                  </a:cxn>
                  <a:cxn ang="0">
                    <a:pos x="49" y="127"/>
                  </a:cxn>
                  <a:cxn ang="0">
                    <a:pos x="49" y="127"/>
                  </a:cxn>
                  <a:cxn ang="0">
                    <a:pos x="39" y="141"/>
                  </a:cxn>
                  <a:cxn ang="0">
                    <a:pos x="29" y="157"/>
                  </a:cxn>
                  <a:cxn ang="0">
                    <a:pos x="20" y="172"/>
                  </a:cxn>
                  <a:cxn ang="0">
                    <a:pos x="15" y="190"/>
                  </a:cxn>
                  <a:cxn ang="0">
                    <a:pos x="10" y="206"/>
                  </a:cxn>
                  <a:cxn ang="0">
                    <a:pos x="4" y="224"/>
                  </a:cxn>
                  <a:cxn ang="0">
                    <a:pos x="2" y="244"/>
                  </a:cxn>
                  <a:cxn ang="0">
                    <a:pos x="0" y="263"/>
                  </a:cxn>
                  <a:cxn ang="0">
                    <a:pos x="0" y="263"/>
                  </a:cxn>
                  <a:cxn ang="0">
                    <a:pos x="2" y="266"/>
                  </a:cxn>
                  <a:cxn ang="0">
                    <a:pos x="4" y="266"/>
                  </a:cxn>
                  <a:cxn ang="0">
                    <a:pos x="64" y="266"/>
                  </a:cxn>
                  <a:cxn ang="0">
                    <a:pos x="64" y="266"/>
                  </a:cxn>
                  <a:cxn ang="0">
                    <a:pos x="66" y="266"/>
                  </a:cxn>
                  <a:cxn ang="0">
                    <a:pos x="66" y="266"/>
                  </a:cxn>
                  <a:cxn ang="0">
                    <a:pos x="66" y="263"/>
                  </a:cxn>
                  <a:cxn ang="0">
                    <a:pos x="66" y="263"/>
                  </a:cxn>
                  <a:cxn ang="0">
                    <a:pos x="68" y="250"/>
                  </a:cxn>
                  <a:cxn ang="0">
                    <a:pos x="69" y="237"/>
                  </a:cxn>
                  <a:cxn ang="0">
                    <a:pos x="71" y="223"/>
                  </a:cxn>
                  <a:cxn ang="0">
                    <a:pos x="77" y="212"/>
                  </a:cxn>
                  <a:cxn ang="0">
                    <a:pos x="80" y="199"/>
                  </a:cxn>
                  <a:cxn ang="0">
                    <a:pos x="87" y="188"/>
                  </a:cxn>
                  <a:cxn ang="0">
                    <a:pos x="102" y="166"/>
                  </a:cxn>
                  <a:cxn ang="0">
                    <a:pos x="102" y="166"/>
                  </a:cxn>
                  <a:cxn ang="0">
                    <a:pos x="113" y="154"/>
                  </a:cxn>
                  <a:cxn ang="0">
                    <a:pos x="126" y="145"/>
                  </a:cxn>
                  <a:cxn ang="0">
                    <a:pos x="138" y="134"/>
                  </a:cxn>
                  <a:cxn ang="0">
                    <a:pos x="153" y="127"/>
                  </a:cxn>
                  <a:cxn ang="0">
                    <a:pos x="153" y="127"/>
                  </a:cxn>
                  <a:cxn ang="0">
                    <a:pos x="167" y="121"/>
                  </a:cxn>
                  <a:cxn ang="0">
                    <a:pos x="184" y="116"/>
                  </a:cxn>
                  <a:cxn ang="0">
                    <a:pos x="198" y="114"/>
                  </a:cxn>
                  <a:cxn ang="0">
                    <a:pos x="216" y="112"/>
                  </a:cxn>
                  <a:cxn ang="0">
                    <a:pos x="216" y="161"/>
                  </a:cxn>
                  <a:cxn ang="0">
                    <a:pos x="216" y="161"/>
                  </a:cxn>
                  <a:cxn ang="0">
                    <a:pos x="218" y="165"/>
                  </a:cxn>
                  <a:cxn ang="0">
                    <a:pos x="218" y="165"/>
                  </a:cxn>
                  <a:cxn ang="0">
                    <a:pos x="220" y="165"/>
                  </a:cxn>
                  <a:cxn ang="0">
                    <a:pos x="300" y="85"/>
                  </a:cxn>
                  <a:cxn ang="0">
                    <a:pos x="300" y="85"/>
                  </a:cxn>
                  <a:cxn ang="0">
                    <a:pos x="301" y="83"/>
                  </a:cxn>
                  <a:cxn ang="0">
                    <a:pos x="300" y="79"/>
                  </a:cxn>
                  <a:cxn ang="0">
                    <a:pos x="300" y="79"/>
                  </a:cxn>
                </a:cxnLst>
                <a:rect l="0" t="0" r="r" b="b"/>
                <a:pathLst>
                  <a:path w="301" h="266">
                    <a:moveTo>
                      <a:pt x="300" y="79"/>
                    </a:moveTo>
                    <a:lnTo>
                      <a:pt x="220" y="1"/>
                    </a:lnTo>
                    <a:lnTo>
                      <a:pt x="220" y="1"/>
                    </a:lnTo>
                    <a:lnTo>
                      <a:pt x="218" y="0"/>
                    </a:lnTo>
                    <a:lnTo>
                      <a:pt x="218" y="0"/>
                    </a:lnTo>
                    <a:lnTo>
                      <a:pt x="216" y="3"/>
                    </a:lnTo>
                    <a:lnTo>
                      <a:pt x="216" y="47"/>
                    </a:lnTo>
                    <a:lnTo>
                      <a:pt x="216" y="47"/>
                    </a:lnTo>
                    <a:lnTo>
                      <a:pt x="200" y="49"/>
                    </a:lnTo>
                    <a:lnTo>
                      <a:pt x="185" y="50"/>
                    </a:lnTo>
                    <a:lnTo>
                      <a:pt x="155" y="56"/>
                    </a:lnTo>
                    <a:lnTo>
                      <a:pt x="127" y="67"/>
                    </a:lnTo>
                    <a:lnTo>
                      <a:pt x="102" y="81"/>
                    </a:lnTo>
                    <a:lnTo>
                      <a:pt x="102" y="81"/>
                    </a:lnTo>
                    <a:lnTo>
                      <a:pt x="87" y="90"/>
                    </a:lnTo>
                    <a:lnTo>
                      <a:pt x="75" y="101"/>
                    </a:lnTo>
                    <a:lnTo>
                      <a:pt x="62" y="114"/>
                    </a:lnTo>
                    <a:lnTo>
                      <a:pt x="49" y="127"/>
                    </a:lnTo>
                    <a:lnTo>
                      <a:pt x="49" y="127"/>
                    </a:lnTo>
                    <a:lnTo>
                      <a:pt x="39" y="141"/>
                    </a:lnTo>
                    <a:lnTo>
                      <a:pt x="29" y="157"/>
                    </a:lnTo>
                    <a:lnTo>
                      <a:pt x="20" y="172"/>
                    </a:lnTo>
                    <a:lnTo>
                      <a:pt x="15" y="190"/>
                    </a:lnTo>
                    <a:lnTo>
                      <a:pt x="10" y="206"/>
                    </a:lnTo>
                    <a:lnTo>
                      <a:pt x="4" y="224"/>
                    </a:lnTo>
                    <a:lnTo>
                      <a:pt x="2" y="244"/>
                    </a:lnTo>
                    <a:lnTo>
                      <a:pt x="0" y="263"/>
                    </a:lnTo>
                    <a:lnTo>
                      <a:pt x="0" y="263"/>
                    </a:lnTo>
                    <a:lnTo>
                      <a:pt x="2" y="266"/>
                    </a:lnTo>
                    <a:lnTo>
                      <a:pt x="4" y="266"/>
                    </a:lnTo>
                    <a:lnTo>
                      <a:pt x="64" y="266"/>
                    </a:lnTo>
                    <a:lnTo>
                      <a:pt x="64" y="266"/>
                    </a:lnTo>
                    <a:lnTo>
                      <a:pt x="66" y="266"/>
                    </a:lnTo>
                    <a:lnTo>
                      <a:pt x="66" y="266"/>
                    </a:lnTo>
                    <a:lnTo>
                      <a:pt x="66" y="263"/>
                    </a:lnTo>
                    <a:lnTo>
                      <a:pt x="66" y="263"/>
                    </a:lnTo>
                    <a:lnTo>
                      <a:pt x="68" y="250"/>
                    </a:lnTo>
                    <a:lnTo>
                      <a:pt x="69" y="237"/>
                    </a:lnTo>
                    <a:lnTo>
                      <a:pt x="71" y="223"/>
                    </a:lnTo>
                    <a:lnTo>
                      <a:pt x="77" y="212"/>
                    </a:lnTo>
                    <a:lnTo>
                      <a:pt x="80" y="199"/>
                    </a:lnTo>
                    <a:lnTo>
                      <a:pt x="87" y="188"/>
                    </a:lnTo>
                    <a:lnTo>
                      <a:pt x="102" y="166"/>
                    </a:lnTo>
                    <a:lnTo>
                      <a:pt x="102" y="166"/>
                    </a:lnTo>
                    <a:lnTo>
                      <a:pt x="113" y="154"/>
                    </a:lnTo>
                    <a:lnTo>
                      <a:pt x="126" y="145"/>
                    </a:lnTo>
                    <a:lnTo>
                      <a:pt x="138" y="134"/>
                    </a:lnTo>
                    <a:lnTo>
                      <a:pt x="153" y="127"/>
                    </a:lnTo>
                    <a:lnTo>
                      <a:pt x="153" y="127"/>
                    </a:lnTo>
                    <a:lnTo>
                      <a:pt x="167" y="121"/>
                    </a:lnTo>
                    <a:lnTo>
                      <a:pt x="184" y="116"/>
                    </a:lnTo>
                    <a:lnTo>
                      <a:pt x="198" y="114"/>
                    </a:lnTo>
                    <a:lnTo>
                      <a:pt x="216" y="112"/>
                    </a:lnTo>
                    <a:lnTo>
                      <a:pt x="216" y="161"/>
                    </a:lnTo>
                    <a:lnTo>
                      <a:pt x="216" y="161"/>
                    </a:lnTo>
                    <a:lnTo>
                      <a:pt x="218" y="165"/>
                    </a:lnTo>
                    <a:lnTo>
                      <a:pt x="218" y="165"/>
                    </a:lnTo>
                    <a:lnTo>
                      <a:pt x="220" y="165"/>
                    </a:lnTo>
                    <a:lnTo>
                      <a:pt x="300" y="85"/>
                    </a:lnTo>
                    <a:lnTo>
                      <a:pt x="300" y="85"/>
                    </a:lnTo>
                    <a:lnTo>
                      <a:pt x="301" y="83"/>
                    </a:lnTo>
                    <a:lnTo>
                      <a:pt x="300" y="79"/>
                    </a:lnTo>
                    <a:lnTo>
                      <a:pt x="300" y="79"/>
                    </a:lnTo>
                    <a:close/>
                  </a:path>
                </a:pathLst>
              </a:custGeom>
              <a:solidFill>
                <a:srgbClr val="007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5" name="Group 123">
              <a:extLst>
                <a:ext uri="{FF2B5EF4-FFF2-40B4-BE49-F238E27FC236}">
                  <a16:creationId xmlns:a16="http://schemas.microsoft.com/office/drawing/2014/main" xmlns="" id="{57C9ECE5-9B97-124B-BB04-692C3B9DC3A1}"/>
                </a:ext>
              </a:extLst>
            </p:cNvPr>
            <p:cNvGrpSpPr/>
            <p:nvPr/>
          </p:nvGrpSpPr>
          <p:grpSpPr>
            <a:xfrm>
              <a:off x="3596036" y="1862601"/>
              <a:ext cx="645669" cy="260998"/>
              <a:chOff x="1455546" y="4252390"/>
              <a:chExt cx="467692" cy="189053"/>
            </a:xfrm>
            <a:solidFill>
              <a:srgbClr val="FF0000"/>
            </a:solidFill>
          </p:grpSpPr>
          <p:sp>
            <p:nvSpPr>
              <p:cNvPr id="64" name="Freeform 19">
                <a:extLst>
                  <a:ext uri="{FF2B5EF4-FFF2-40B4-BE49-F238E27FC236}">
                    <a16:creationId xmlns:a16="http://schemas.microsoft.com/office/drawing/2014/main" xmlns="" id="{A975B639-D5C6-C540-B08D-33824B16D8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5546" y="4252390"/>
                <a:ext cx="202641" cy="186193"/>
              </a:xfrm>
              <a:custGeom>
                <a:avLst/>
                <a:gdLst/>
                <a:ahLst/>
                <a:cxnLst>
                  <a:cxn ang="0">
                    <a:pos x="192" y="0"/>
                  </a:cxn>
                  <a:cxn ang="0">
                    <a:pos x="203" y="0"/>
                  </a:cxn>
                  <a:cxn ang="0">
                    <a:pos x="225" y="5"/>
                  </a:cxn>
                  <a:cxn ang="0">
                    <a:pos x="245" y="13"/>
                  </a:cxn>
                  <a:cxn ang="0">
                    <a:pos x="262" y="26"/>
                  </a:cxn>
                  <a:cxn ang="0">
                    <a:pos x="271" y="32"/>
                  </a:cxn>
                  <a:cxn ang="0">
                    <a:pos x="282" y="47"/>
                  </a:cxn>
                  <a:cxn ang="0">
                    <a:pos x="292" y="63"/>
                  </a:cxn>
                  <a:cxn ang="0">
                    <a:pos x="232" y="63"/>
                  </a:cxn>
                  <a:cxn ang="0">
                    <a:pos x="213" y="53"/>
                  </a:cxn>
                  <a:cxn ang="0">
                    <a:pos x="192" y="49"/>
                  </a:cxn>
                  <a:cxn ang="0">
                    <a:pos x="112" y="49"/>
                  </a:cxn>
                  <a:cxn ang="0">
                    <a:pos x="88" y="54"/>
                  </a:cxn>
                  <a:cxn ang="0">
                    <a:pos x="68" y="68"/>
                  </a:cxn>
                  <a:cxn ang="0">
                    <a:pos x="61" y="77"/>
                  </a:cxn>
                  <a:cxn ang="0">
                    <a:pos x="51" y="99"/>
                  </a:cxn>
                  <a:cxn ang="0">
                    <a:pos x="50" y="111"/>
                  </a:cxn>
                  <a:cxn ang="0">
                    <a:pos x="51" y="124"/>
                  </a:cxn>
                  <a:cxn ang="0">
                    <a:pos x="61" y="146"/>
                  </a:cxn>
                  <a:cxn ang="0">
                    <a:pos x="68" y="154"/>
                  </a:cxn>
                  <a:cxn ang="0">
                    <a:pos x="88" y="168"/>
                  </a:cxn>
                  <a:cxn ang="0">
                    <a:pos x="112" y="173"/>
                  </a:cxn>
                  <a:cxn ang="0">
                    <a:pos x="192" y="173"/>
                  </a:cxn>
                  <a:cxn ang="0">
                    <a:pos x="213" y="169"/>
                  </a:cxn>
                  <a:cxn ang="0">
                    <a:pos x="232" y="158"/>
                  </a:cxn>
                  <a:cxn ang="0">
                    <a:pos x="292" y="158"/>
                  </a:cxn>
                  <a:cxn ang="0">
                    <a:pos x="282" y="175"/>
                  </a:cxn>
                  <a:cxn ang="0">
                    <a:pos x="271" y="189"/>
                  </a:cxn>
                  <a:cxn ang="0">
                    <a:pos x="262" y="196"/>
                  </a:cxn>
                  <a:cxn ang="0">
                    <a:pos x="245" y="209"/>
                  </a:cxn>
                  <a:cxn ang="0">
                    <a:pos x="225" y="217"/>
                  </a:cxn>
                  <a:cxn ang="0">
                    <a:pos x="203" y="221"/>
                  </a:cxn>
                  <a:cxn ang="0">
                    <a:pos x="112" y="222"/>
                  </a:cxn>
                  <a:cxn ang="0">
                    <a:pos x="100" y="221"/>
                  </a:cxn>
                  <a:cxn ang="0">
                    <a:pos x="78" y="217"/>
                  </a:cxn>
                  <a:cxn ang="0">
                    <a:pos x="58" y="209"/>
                  </a:cxn>
                  <a:cxn ang="0">
                    <a:pos x="41" y="196"/>
                  </a:cxn>
                  <a:cxn ang="0">
                    <a:pos x="34" y="189"/>
                  </a:cxn>
                  <a:cxn ang="0">
                    <a:pos x="20" y="173"/>
                  </a:cxn>
                  <a:cxn ang="0">
                    <a:pos x="9" y="154"/>
                  </a:cxn>
                  <a:cxn ang="0">
                    <a:pos x="3" y="133"/>
                  </a:cxn>
                  <a:cxn ang="0">
                    <a:pos x="0" y="111"/>
                  </a:cxn>
                  <a:cxn ang="0">
                    <a:pos x="0" y="111"/>
                  </a:cxn>
                  <a:cxn ang="0">
                    <a:pos x="3" y="89"/>
                  </a:cxn>
                  <a:cxn ang="0">
                    <a:pos x="9" y="68"/>
                  </a:cxn>
                  <a:cxn ang="0">
                    <a:pos x="20" y="49"/>
                  </a:cxn>
                  <a:cxn ang="0">
                    <a:pos x="34" y="32"/>
                  </a:cxn>
                  <a:cxn ang="0">
                    <a:pos x="41" y="26"/>
                  </a:cxn>
                  <a:cxn ang="0">
                    <a:pos x="58" y="13"/>
                  </a:cxn>
                  <a:cxn ang="0">
                    <a:pos x="78" y="5"/>
                  </a:cxn>
                  <a:cxn ang="0">
                    <a:pos x="100" y="0"/>
                  </a:cxn>
                  <a:cxn ang="0">
                    <a:pos x="112" y="0"/>
                  </a:cxn>
                </a:cxnLst>
                <a:rect l="0" t="0" r="r" b="b"/>
                <a:pathLst>
                  <a:path w="292" h="222">
                    <a:moveTo>
                      <a:pt x="112" y="0"/>
                    </a:moveTo>
                    <a:lnTo>
                      <a:pt x="192" y="0"/>
                    </a:lnTo>
                    <a:lnTo>
                      <a:pt x="192" y="0"/>
                    </a:lnTo>
                    <a:lnTo>
                      <a:pt x="203" y="0"/>
                    </a:lnTo>
                    <a:lnTo>
                      <a:pt x="214" y="2"/>
                    </a:lnTo>
                    <a:lnTo>
                      <a:pt x="225" y="5"/>
                    </a:lnTo>
                    <a:lnTo>
                      <a:pt x="235" y="9"/>
                    </a:lnTo>
                    <a:lnTo>
                      <a:pt x="245" y="13"/>
                    </a:lnTo>
                    <a:lnTo>
                      <a:pt x="254" y="18"/>
                    </a:lnTo>
                    <a:lnTo>
                      <a:pt x="262" y="26"/>
                    </a:lnTo>
                    <a:lnTo>
                      <a:pt x="271" y="32"/>
                    </a:lnTo>
                    <a:lnTo>
                      <a:pt x="271" y="32"/>
                    </a:lnTo>
                    <a:lnTo>
                      <a:pt x="277" y="39"/>
                    </a:lnTo>
                    <a:lnTo>
                      <a:pt x="282" y="47"/>
                    </a:lnTo>
                    <a:lnTo>
                      <a:pt x="288" y="56"/>
                    </a:lnTo>
                    <a:lnTo>
                      <a:pt x="292" y="63"/>
                    </a:lnTo>
                    <a:lnTo>
                      <a:pt x="232" y="63"/>
                    </a:lnTo>
                    <a:lnTo>
                      <a:pt x="232" y="63"/>
                    </a:lnTo>
                    <a:lnTo>
                      <a:pt x="223" y="58"/>
                    </a:lnTo>
                    <a:lnTo>
                      <a:pt x="213" y="53"/>
                    </a:lnTo>
                    <a:lnTo>
                      <a:pt x="203" y="51"/>
                    </a:lnTo>
                    <a:lnTo>
                      <a:pt x="192" y="49"/>
                    </a:lnTo>
                    <a:lnTo>
                      <a:pt x="112" y="49"/>
                    </a:lnTo>
                    <a:lnTo>
                      <a:pt x="112" y="49"/>
                    </a:lnTo>
                    <a:lnTo>
                      <a:pt x="99" y="51"/>
                    </a:lnTo>
                    <a:lnTo>
                      <a:pt x="88" y="54"/>
                    </a:lnTo>
                    <a:lnTo>
                      <a:pt x="77" y="60"/>
                    </a:lnTo>
                    <a:lnTo>
                      <a:pt x="68" y="68"/>
                    </a:lnTo>
                    <a:lnTo>
                      <a:pt x="68" y="68"/>
                    </a:lnTo>
                    <a:lnTo>
                      <a:pt x="61" y="77"/>
                    </a:lnTo>
                    <a:lnTo>
                      <a:pt x="55" y="86"/>
                    </a:lnTo>
                    <a:lnTo>
                      <a:pt x="51" y="99"/>
                    </a:lnTo>
                    <a:lnTo>
                      <a:pt x="50" y="111"/>
                    </a:lnTo>
                    <a:lnTo>
                      <a:pt x="50" y="111"/>
                    </a:lnTo>
                    <a:lnTo>
                      <a:pt x="50" y="111"/>
                    </a:lnTo>
                    <a:lnTo>
                      <a:pt x="51" y="124"/>
                    </a:lnTo>
                    <a:lnTo>
                      <a:pt x="55" y="135"/>
                    </a:lnTo>
                    <a:lnTo>
                      <a:pt x="61" y="146"/>
                    </a:lnTo>
                    <a:lnTo>
                      <a:pt x="68" y="154"/>
                    </a:lnTo>
                    <a:lnTo>
                      <a:pt x="68" y="154"/>
                    </a:lnTo>
                    <a:lnTo>
                      <a:pt x="77" y="162"/>
                    </a:lnTo>
                    <a:lnTo>
                      <a:pt x="88" y="168"/>
                    </a:lnTo>
                    <a:lnTo>
                      <a:pt x="99" y="172"/>
                    </a:lnTo>
                    <a:lnTo>
                      <a:pt x="112" y="173"/>
                    </a:lnTo>
                    <a:lnTo>
                      <a:pt x="192" y="173"/>
                    </a:lnTo>
                    <a:lnTo>
                      <a:pt x="192" y="173"/>
                    </a:lnTo>
                    <a:lnTo>
                      <a:pt x="203" y="172"/>
                    </a:lnTo>
                    <a:lnTo>
                      <a:pt x="213" y="169"/>
                    </a:lnTo>
                    <a:lnTo>
                      <a:pt x="223" y="164"/>
                    </a:lnTo>
                    <a:lnTo>
                      <a:pt x="232" y="158"/>
                    </a:lnTo>
                    <a:lnTo>
                      <a:pt x="292" y="158"/>
                    </a:lnTo>
                    <a:lnTo>
                      <a:pt x="292" y="158"/>
                    </a:lnTo>
                    <a:lnTo>
                      <a:pt x="288" y="167"/>
                    </a:lnTo>
                    <a:lnTo>
                      <a:pt x="282" y="175"/>
                    </a:lnTo>
                    <a:lnTo>
                      <a:pt x="277" y="183"/>
                    </a:lnTo>
                    <a:lnTo>
                      <a:pt x="271" y="189"/>
                    </a:lnTo>
                    <a:lnTo>
                      <a:pt x="271" y="189"/>
                    </a:lnTo>
                    <a:lnTo>
                      <a:pt x="262" y="196"/>
                    </a:lnTo>
                    <a:lnTo>
                      <a:pt x="254" y="203"/>
                    </a:lnTo>
                    <a:lnTo>
                      <a:pt x="245" y="209"/>
                    </a:lnTo>
                    <a:lnTo>
                      <a:pt x="235" y="214"/>
                    </a:lnTo>
                    <a:lnTo>
                      <a:pt x="225" y="217"/>
                    </a:lnTo>
                    <a:lnTo>
                      <a:pt x="214" y="220"/>
                    </a:lnTo>
                    <a:lnTo>
                      <a:pt x="203" y="221"/>
                    </a:lnTo>
                    <a:lnTo>
                      <a:pt x="192" y="222"/>
                    </a:lnTo>
                    <a:lnTo>
                      <a:pt x="112" y="222"/>
                    </a:lnTo>
                    <a:lnTo>
                      <a:pt x="112" y="222"/>
                    </a:lnTo>
                    <a:lnTo>
                      <a:pt x="100" y="221"/>
                    </a:lnTo>
                    <a:lnTo>
                      <a:pt x="89" y="220"/>
                    </a:lnTo>
                    <a:lnTo>
                      <a:pt x="78" y="217"/>
                    </a:lnTo>
                    <a:lnTo>
                      <a:pt x="68" y="214"/>
                    </a:lnTo>
                    <a:lnTo>
                      <a:pt x="58" y="209"/>
                    </a:lnTo>
                    <a:lnTo>
                      <a:pt x="50" y="203"/>
                    </a:lnTo>
                    <a:lnTo>
                      <a:pt x="41" y="196"/>
                    </a:lnTo>
                    <a:lnTo>
                      <a:pt x="34" y="189"/>
                    </a:lnTo>
                    <a:lnTo>
                      <a:pt x="34" y="189"/>
                    </a:lnTo>
                    <a:lnTo>
                      <a:pt x="26" y="182"/>
                    </a:lnTo>
                    <a:lnTo>
                      <a:pt x="20" y="173"/>
                    </a:lnTo>
                    <a:lnTo>
                      <a:pt x="14" y="164"/>
                    </a:lnTo>
                    <a:lnTo>
                      <a:pt x="9" y="154"/>
                    </a:lnTo>
                    <a:lnTo>
                      <a:pt x="5" y="143"/>
                    </a:lnTo>
                    <a:lnTo>
                      <a:pt x="3" y="133"/>
                    </a:lnTo>
                    <a:lnTo>
                      <a:pt x="2" y="122"/>
                    </a:lnTo>
                    <a:lnTo>
                      <a:pt x="0" y="111"/>
                    </a:lnTo>
                    <a:lnTo>
                      <a:pt x="0" y="111"/>
                    </a:lnTo>
                    <a:lnTo>
                      <a:pt x="0" y="111"/>
                    </a:lnTo>
                    <a:lnTo>
                      <a:pt x="2" y="100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9" y="68"/>
                    </a:lnTo>
                    <a:lnTo>
                      <a:pt x="14" y="58"/>
                    </a:lnTo>
                    <a:lnTo>
                      <a:pt x="20" y="49"/>
                    </a:lnTo>
                    <a:lnTo>
                      <a:pt x="26" y="41"/>
                    </a:lnTo>
                    <a:lnTo>
                      <a:pt x="34" y="32"/>
                    </a:lnTo>
                    <a:lnTo>
                      <a:pt x="34" y="32"/>
                    </a:lnTo>
                    <a:lnTo>
                      <a:pt x="41" y="26"/>
                    </a:lnTo>
                    <a:lnTo>
                      <a:pt x="50" y="18"/>
                    </a:lnTo>
                    <a:lnTo>
                      <a:pt x="58" y="13"/>
                    </a:lnTo>
                    <a:lnTo>
                      <a:pt x="68" y="9"/>
                    </a:lnTo>
                    <a:lnTo>
                      <a:pt x="78" y="5"/>
                    </a:lnTo>
                    <a:lnTo>
                      <a:pt x="89" y="2"/>
                    </a:lnTo>
                    <a:lnTo>
                      <a:pt x="100" y="0"/>
                    </a:lnTo>
                    <a:lnTo>
                      <a:pt x="112" y="0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007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xmlns="" id="{9B736F85-E560-4048-A55D-5AFEEF309B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481" y="4260788"/>
                <a:ext cx="208757" cy="180655"/>
              </a:xfrm>
              <a:custGeom>
                <a:avLst/>
                <a:gdLst/>
                <a:ahLst/>
                <a:cxnLst>
                  <a:cxn ang="0">
                    <a:pos x="181" y="0"/>
                  </a:cxn>
                  <a:cxn ang="0">
                    <a:pos x="192" y="0"/>
                  </a:cxn>
                  <a:cxn ang="0">
                    <a:pos x="213" y="5"/>
                  </a:cxn>
                  <a:cxn ang="0">
                    <a:pos x="234" y="13"/>
                  </a:cxn>
                  <a:cxn ang="0">
                    <a:pos x="251" y="26"/>
                  </a:cxn>
                  <a:cxn ang="0">
                    <a:pos x="258" y="32"/>
                  </a:cxn>
                  <a:cxn ang="0">
                    <a:pos x="272" y="49"/>
                  </a:cxn>
                  <a:cxn ang="0">
                    <a:pos x="283" y="68"/>
                  </a:cxn>
                  <a:cxn ang="0">
                    <a:pos x="289" y="89"/>
                  </a:cxn>
                  <a:cxn ang="0">
                    <a:pos x="292" y="111"/>
                  </a:cxn>
                  <a:cxn ang="0">
                    <a:pos x="292" y="111"/>
                  </a:cxn>
                  <a:cxn ang="0">
                    <a:pos x="289" y="133"/>
                  </a:cxn>
                  <a:cxn ang="0">
                    <a:pos x="283" y="154"/>
                  </a:cxn>
                  <a:cxn ang="0">
                    <a:pos x="272" y="173"/>
                  </a:cxn>
                  <a:cxn ang="0">
                    <a:pos x="258" y="189"/>
                  </a:cxn>
                  <a:cxn ang="0">
                    <a:pos x="251" y="196"/>
                  </a:cxn>
                  <a:cxn ang="0">
                    <a:pos x="234" y="209"/>
                  </a:cxn>
                  <a:cxn ang="0">
                    <a:pos x="213" y="217"/>
                  </a:cxn>
                  <a:cxn ang="0">
                    <a:pos x="192" y="221"/>
                  </a:cxn>
                  <a:cxn ang="0">
                    <a:pos x="100" y="222"/>
                  </a:cxn>
                  <a:cxn ang="0">
                    <a:pos x="89" y="221"/>
                  </a:cxn>
                  <a:cxn ang="0">
                    <a:pos x="67" y="217"/>
                  </a:cxn>
                  <a:cxn ang="0">
                    <a:pos x="47" y="209"/>
                  </a:cxn>
                  <a:cxn ang="0">
                    <a:pos x="30" y="196"/>
                  </a:cxn>
                  <a:cxn ang="0">
                    <a:pos x="21" y="189"/>
                  </a:cxn>
                  <a:cxn ang="0">
                    <a:pos x="9" y="175"/>
                  </a:cxn>
                  <a:cxn ang="0">
                    <a:pos x="0" y="158"/>
                  </a:cxn>
                  <a:cxn ang="0">
                    <a:pos x="61" y="158"/>
                  </a:cxn>
                  <a:cxn ang="0">
                    <a:pos x="79" y="169"/>
                  </a:cxn>
                  <a:cxn ang="0">
                    <a:pos x="100" y="173"/>
                  </a:cxn>
                  <a:cxn ang="0">
                    <a:pos x="181" y="173"/>
                  </a:cxn>
                  <a:cxn ang="0">
                    <a:pos x="204" y="168"/>
                  </a:cxn>
                  <a:cxn ang="0">
                    <a:pos x="224" y="154"/>
                  </a:cxn>
                  <a:cxn ang="0">
                    <a:pos x="231" y="146"/>
                  </a:cxn>
                  <a:cxn ang="0">
                    <a:pos x="241" y="124"/>
                  </a:cxn>
                  <a:cxn ang="0">
                    <a:pos x="242" y="111"/>
                  </a:cxn>
                  <a:cxn ang="0">
                    <a:pos x="241" y="99"/>
                  </a:cxn>
                  <a:cxn ang="0">
                    <a:pos x="231" y="77"/>
                  </a:cxn>
                  <a:cxn ang="0">
                    <a:pos x="224" y="68"/>
                  </a:cxn>
                  <a:cxn ang="0">
                    <a:pos x="204" y="54"/>
                  </a:cxn>
                  <a:cxn ang="0">
                    <a:pos x="181" y="49"/>
                  </a:cxn>
                  <a:cxn ang="0">
                    <a:pos x="100" y="49"/>
                  </a:cxn>
                  <a:cxn ang="0">
                    <a:pos x="79" y="53"/>
                  </a:cxn>
                  <a:cxn ang="0">
                    <a:pos x="61" y="63"/>
                  </a:cxn>
                  <a:cxn ang="0">
                    <a:pos x="0" y="63"/>
                  </a:cxn>
                  <a:cxn ang="0">
                    <a:pos x="9" y="47"/>
                  </a:cxn>
                  <a:cxn ang="0">
                    <a:pos x="21" y="32"/>
                  </a:cxn>
                  <a:cxn ang="0">
                    <a:pos x="30" y="26"/>
                  </a:cxn>
                  <a:cxn ang="0">
                    <a:pos x="47" y="13"/>
                  </a:cxn>
                  <a:cxn ang="0">
                    <a:pos x="67" y="5"/>
                  </a:cxn>
                  <a:cxn ang="0">
                    <a:pos x="89" y="0"/>
                  </a:cxn>
                  <a:cxn ang="0">
                    <a:pos x="100" y="0"/>
                  </a:cxn>
                </a:cxnLst>
                <a:rect l="0" t="0" r="r" b="b"/>
                <a:pathLst>
                  <a:path w="292" h="222">
                    <a:moveTo>
                      <a:pt x="100" y="0"/>
                    </a:moveTo>
                    <a:lnTo>
                      <a:pt x="181" y="0"/>
                    </a:lnTo>
                    <a:lnTo>
                      <a:pt x="181" y="0"/>
                    </a:lnTo>
                    <a:lnTo>
                      <a:pt x="192" y="0"/>
                    </a:lnTo>
                    <a:lnTo>
                      <a:pt x="203" y="2"/>
                    </a:lnTo>
                    <a:lnTo>
                      <a:pt x="213" y="5"/>
                    </a:lnTo>
                    <a:lnTo>
                      <a:pt x="224" y="9"/>
                    </a:lnTo>
                    <a:lnTo>
                      <a:pt x="234" y="13"/>
                    </a:lnTo>
                    <a:lnTo>
                      <a:pt x="242" y="18"/>
                    </a:lnTo>
                    <a:lnTo>
                      <a:pt x="251" y="26"/>
                    </a:lnTo>
                    <a:lnTo>
                      <a:pt x="258" y="32"/>
                    </a:lnTo>
                    <a:lnTo>
                      <a:pt x="258" y="32"/>
                    </a:lnTo>
                    <a:lnTo>
                      <a:pt x="266" y="41"/>
                    </a:lnTo>
                    <a:lnTo>
                      <a:pt x="272" y="49"/>
                    </a:lnTo>
                    <a:lnTo>
                      <a:pt x="278" y="58"/>
                    </a:lnTo>
                    <a:lnTo>
                      <a:pt x="283" y="68"/>
                    </a:lnTo>
                    <a:lnTo>
                      <a:pt x="287" y="78"/>
                    </a:lnTo>
                    <a:lnTo>
                      <a:pt x="289" y="89"/>
                    </a:lnTo>
                    <a:lnTo>
                      <a:pt x="291" y="100"/>
                    </a:lnTo>
                    <a:lnTo>
                      <a:pt x="292" y="111"/>
                    </a:lnTo>
                    <a:lnTo>
                      <a:pt x="292" y="111"/>
                    </a:lnTo>
                    <a:lnTo>
                      <a:pt x="292" y="111"/>
                    </a:lnTo>
                    <a:lnTo>
                      <a:pt x="291" y="122"/>
                    </a:lnTo>
                    <a:lnTo>
                      <a:pt x="289" y="133"/>
                    </a:lnTo>
                    <a:lnTo>
                      <a:pt x="287" y="143"/>
                    </a:lnTo>
                    <a:lnTo>
                      <a:pt x="283" y="154"/>
                    </a:lnTo>
                    <a:lnTo>
                      <a:pt x="278" y="164"/>
                    </a:lnTo>
                    <a:lnTo>
                      <a:pt x="272" y="173"/>
                    </a:lnTo>
                    <a:lnTo>
                      <a:pt x="266" y="182"/>
                    </a:lnTo>
                    <a:lnTo>
                      <a:pt x="258" y="189"/>
                    </a:lnTo>
                    <a:lnTo>
                      <a:pt x="258" y="189"/>
                    </a:lnTo>
                    <a:lnTo>
                      <a:pt x="251" y="196"/>
                    </a:lnTo>
                    <a:lnTo>
                      <a:pt x="242" y="203"/>
                    </a:lnTo>
                    <a:lnTo>
                      <a:pt x="234" y="209"/>
                    </a:lnTo>
                    <a:lnTo>
                      <a:pt x="224" y="214"/>
                    </a:lnTo>
                    <a:lnTo>
                      <a:pt x="213" y="217"/>
                    </a:lnTo>
                    <a:lnTo>
                      <a:pt x="203" y="220"/>
                    </a:lnTo>
                    <a:lnTo>
                      <a:pt x="192" y="221"/>
                    </a:lnTo>
                    <a:lnTo>
                      <a:pt x="181" y="222"/>
                    </a:lnTo>
                    <a:lnTo>
                      <a:pt x="100" y="222"/>
                    </a:lnTo>
                    <a:lnTo>
                      <a:pt x="100" y="222"/>
                    </a:lnTo>
                    <a:lnTo>
                      <a:pt x="89" y="221"/>
                    </a:lnTo>
                    <a:lnTo>
                      <a:pt x="78" y="220"/>
                    </a:lnTo>
                    <a:lnTo>
                      <a:pt x="67" y="217"/>
                    </a:lnTo>
                    <a:lnTo>
                      <a:pt x="57" y="214"/>
                    </a:lnTo>
                    <a:lnTo>
                      <a:pt x="47" y="209"/>
                    </a:lnTo>
                    <a:lnTo>
                      <a:pt x="38" y="203"/>
                    </a:lnTo>
                    <a:lnTo>
                      <a:pt x="30" y="196"/>
                    </a:lnTo>
                    <a:lnTo>
                      <a:pt x="21" y="189"/>
                    </a:lnTo>
                    <a:lnTo>
                      <a:pt x="21" y="189"/>
                    </a:lnTo>
                    <a:lnTo>
                      <a:pt x="15" y="183"/>
                    </a:lnTo>
                    <a:lnTo>
                      <a:pt x="9" y="175"/>
                    </a:lnTo>
                    <a:lnTo>
                      <a:pt x="4" y="167"/>
                    </a:lnTo>
                    <a:lnTo>
                      <a:pt x="0" y="158"/>
                    </a:lnTo>
                    <a:lnTo>
                      <a:pt x="61" y="158"/>
                    </a:lnTo>
                    <a:lnTo>
                      <a:pt x="61" y="158"/>
                    </a:lnTo>
                    <a:lnTo>
                      <a:pt x="69" y="164"/>
                    </a:lnTo>
                    <a:lnTo>
                      <a:pt x="79" y="169"/>
                    </a:lnTo>
                    <a:lnTo>
                      <a:pt x="89" y="172"/>
                    </a:lnTo>
                    <a:lnTo>
                      <a:pt x="100" y="173"/>
                    </a:lnTo>
                    <a:lnTo>
                      <a:pt x="181" y="173"/>
                    </a:lnTo>
                    <a:lnTo>
                      <a:pt x="181" y="173"/>
                    </a:lnTo>
                    <a:lnTo>
                      <a:pt x="193" y="172"/>
                    </a:lnTo>
                    <a:lnTo>
                      <a:pt x="204" y="168"/>
                    </a:lnTo>
                    <a:lnTo>
                      <a:pt x="215" y="162"/>
                    </a:lnTo>
                    <a:lnTo>
                      <a:pt x="224" y="154"/>
                    </a:lnTo>
                    <a:lnTo>
                      <a:pt x="224" y="154"/>
                    </a:lnTo>
                    <a:lnTo>
                      <a:pt x="231" y="146"/>
                    </a:lnTo>
                    <a:lnTo>
                      <a:pt x="237" y="135"/>
                    </a:lnTo>
                    <a:lnTo>
                      <a:pt x="241" y="124"/>
                    </a:lnTo>
                    <a:lnTo>
                      <a:pt x="242" y="111"/>
                    </a:lnTo>
                    <a:lnTo>
                      <a:pt x="242" y="111"/>
                    </a:lnTo>
                    <a:lnTo>
                      <a:pt x="242" y="111"/>
                    </a:lnTo>
                    <a:lnTo>
                      <a:pt x="241" y="99"/>
                    </a:lnTo>
                    <a:lnTo>
                      <a:pt x="237" y="86"/>
                    </a:lnTo>
                    <a:lnTo>
                      <a:pt x="231" y="77"/>
                    </a:lnTo>
                    <a:lnTo>
                      <a:pt x="224" y="68"/>
                    </a:lnTo>
                    <a:lnTo>
                      <a:pt x="224" y="68"/>
                    </a:lnTo>
                    <a:lnTo>
                      <a:pt x="215" y="60"/>
                    </a:lnTo>
                    <a:lnTo>
                      <a:pt x="204" y="54"/>
                    </a:lnTo>
                    <a:lnTo>
                      <a:pt x="193" y="51"/>
                    </a:lnTo>
                    <a:lnTo>
                      <a:pt x="181" y="49"/>
                    </a:lnTo>
                    <a:lnTo>
                      <a:pt x="100" y="49"/>
                    </a:lnTo>
                    <a:lnTo>
                      <a:pt x="100" y="49"/>
                    </a:lnTo>
                    <a:lnTo>
                      <a:pt x="89" y="51"/>
                    </a:lnTo>
                    <a:lnTo>
                      <a:pt x="79" y="53"/>
                    </a:lnTo>
                    <a:lnTo>
                      <a:pt x="69" y="58"/>
                    </a:lnTo>
                    <a:lnTo>
                      <a:pt x="61" y="63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4" y="56"/>
                    </a:lnTo>
                    <a:lnTo>
                      <a:pt x="9" y="47"/>
                    </a:lnTo>
                    <a:lnTo>
                      <a:pt x="15" y="39"/>
                    </a:lnTo>
                    <a:lnTo>
                      <a:pt x="21" y="32"/>
                    </a:lnTo>
                    <a:lnTo>
                      <a:pt x="21" y="32"/>
                    </a:lnTo>
                    <a:lnTo>
                      <a:pt x="30" y="26"/>
                    </a:lnTo>
                    <a:lnTo>
                      <a:pt x="38" y="18"/>
                    </a:lnTo>
                    <a:lnTo>
                      <a:pt x="47" y="13"/>
                    </a:lnTo>
                    <a:lnTo>
                      <a:pt x="57" y="9"/>
                    </a:lnTo>
                    <a:lnTo>
                      <a:pt x="67" y="5"/>
                    </a:lnTo>
                    <a:lnTo>
                      <a:pt x="78" y="2"/>
                    </a:lnTo>
                    <a:lnTo>
                      <a:pt x="89" y="0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007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6" name="Freeform 21">
                <a:extLst>
                  <a:ext uri="{FF2B5EF4-FFF2-40B4-BE49-F238E27FC236}">
                    <a16:creationId xmlns:a16="http://schemas.microsoft.com/office/drawing/2014/main" xmlns="" id="{D81195B5-0645-DC47-88E5-E2A96A5845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761" y="4323293"/>
                <a:ext cx="195263" cy="36513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24" y="0"/>
                  </a:cxn>
                  <a:cxn ang="0">
                    <a:pos x="224" y="0"/>
                  </a:cxn>
                  <a:cxn ang="0">
                    <a:pos x="229" y="1"/>
                  </a:cxn>
                  <a:cxn ang="0">
                    <a:pos x="233" y="2"/>
                  </a:cxn>
                  <a:cxn ang="0">
                    <a:pos x="236" y="5"/>
                  </a:cxn>
                  <a:cxn ang="0">
                    <a:pos x="240" y="7"/>
                  </a:cxn>
                  <a:cxn ang="0">
                    <a:pos x="242" y="11"/>
                  </a:cxn>
                  <a:cxn ang="0">
                    <a:pos x="245" y="14"/>
                  </a:cxn>
                  <a:cxn ang="0">
                    <a:pos x="246" y="18"/>
                  </a:cxn>
                  <a:cxn ang="0">
                    <a:pos x="246" y="23"/>
                  </a:cxn>
                  <a:cxn ang="0">
                    <a:pos x="246" y="23"/>
                  </a:cxn>
                  <a:cxn ang="0">
                    <a:pos x="246" y="23"/>
                  </a:cxn>
                  <a:cxn ang="0">
                    <a:pos x="246" y="28"/>
                  </a:cxn>
                  <a:cxn ang="0">
                    <a:pos x="245" y="32"/>
                  </a:cxn>
                  <a:cxn ang="0">
                    <a:pos x="242" y="36"/>
                  </a:cxn>
                  <a:cxn ang="0">
                    <a:pos x="240" y="39"/>
                  </a:cxn>
                  <a:cxn ang="0">
                    <a:pos x="236" y="42"/>
                  </a:cxn>
                  <a:cxn ang="0">
                    <a:pos x="233" y="44"/>
                  </a:cxn>
                  <a:cxn ang="0">
                    <a:pos x="229" y="45"/>
                  </a:cxn>
                  <a:cxn ang="0">
                    <a:pos x="224" y="45"/>
                  </a:cxn>
                  <a:cxn ang="0">
                    <a:pos x="24" y="45"/>
                  </a:cxn>
                  <a:cxn ang="0">
                    <a:pos x="24" y="45"/>
                  </a:cxn>
                  <a:cxn ang="0">
                    <a:pos x="19" y="45"/>
                  </a:cxn>
                  <a:cxn ang="0">
                    <a:pos x="14" y="44"/>
                  </a:cxn>
                  <a:cxn ang="0">
                    <a:pos x="10" y="42"/>
                  </a:cxn>
                  <a:cxn ang="0">
                    <a:pos x="6" y="39"/>
                  </a:cxn>
                  <a:cxn ang="0">
                    <a:pos x="4" y="36"/>
                  </a:cxn>
                  <a:cxn ang="0">
                    <a:pos x="3" y="32"/>
                  </a:cxn>
                  <a:cxn ang="0">
                    <a:pos x="0" y="28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0" y="18"/>
                  </a:cxn>
                  <a:cxn ang="0">
                    <a:pos x="3" y="14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10" y="5"/>
                  </a:cxn>
                  <a:cxn ang="0">
                    <a:pos x="14" y="2"/>
                  </a:cxn>
                  <a:cxn ang="0">
                    <a:pos x="19" y="1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46" h="45">
                    <a:moveTo>
                      <a:pt x="24" y="0"/>
                    </a:moveTo>
                    <a:lnTo>
                      <a:pt x="224" y="0"/>
                    </a:lnTo>
                    <a:lnTo>
                      <a:pt x="224" y="0"/>
                    </a:lnTo>
                    <a:lnTo>
                      <a:pt x="229" y="1"/>
                    </a:lnTo>
                    <a:lnTo>
                      <a:pt x="233" y="2"/>
                    </a:lnTo>
                    <a:lnTo>
                      <a:pt x="236" y="5"/>
                    </a:lnTo>
                    <a:lnTo>
                      <a:pt x="240" y="7"/>
                    </a:lnTo>
                    <a:lnTo>
                      <a:pt x="242" y="11"/>
                    </a:lnTo>
                    <a:lnTo>
                      <a:pt x="245" y="14"/>
                    </a:lnTo>
                    <a:lnTo>
                      <a:pt x="246" y="18"/>
                    </a:lnTo>
                    <a:lnTo>
                      <a:pt x="246" y="23"/>
                    </a:lnTo>
                    <a:lnTo>
                      <a:pt x="246" y="23"/>
                    </a:lnTo>
                    <a:lnTo>
                      <a:pt x="246" y="23"/>
                    </a:lnTo>
                    <a:lnTo>
                      <a:pt x="246" y="28"/>
                    </a:lnTo>
                    <a:lnTo>
                      <a:pt x="245" y="32"/>
                    </a:lnTo>
                    <a:lnTo>
                      <a:pt x="242" y="36"/>
                    </a:lnTo>
                    <a:lnTo>
                      <a:pt x="240" y="39"/>
                    </a:lnTo>
                    <a:lnTo>
                      <a:pt x="236" y="42"/>
                    </a:lnTo>
                    <a:lnTo>
                      <a:pt x="233" y="44"/>
                    </a:lnTo>
                    <a:lnTo>
                      <a:pt x="229" y="45"/>
                    </a:lnTo>
                    <a:lnTo>
                      <a:pt x="224" y="45"/>
                    </a:lnTo>
                    <a:lnTo>
                      <a:pt x="24" y="45"/>
                    </a:lnTo>
                    <a:lnTo>
                      <a:pt x="24" y="45"/>
                    </a:lnTo>
                    <a:lnTo>
                      <a:pt x="19" y="45"/>
                    </a:lnTo>
                    <a:lnTo>
                      <a:pt x="14" y="44"/>
                    </a:lnTo>
                    <a:lnTo>
                      <a:pt x="10" y="42"/>
                    </a:lnTo>
                    <a:lnTo>
                      <a:pt x="6" y="39"/>
                    </a:lnTo>
                    <a:lnTo>
                      <a:pt x="4" y="36"/>
                    </a:lnTo>
                    <a:lnTo>
                      <a:pt x="3" y="32"/>
                    </a:lnTo>
                    <a:lnTo>
                      <a:pt x="0" y="28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3" y="14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10" y="5"/>
                    </a:lnTo>
                    <a:lnTo>
                      <a:pt x="14" y="2"/>
                    </a:lnTo>
                    <a:lnTo>
                      <a:pt x="19" y="1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70C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xmlns="" id="{4C049856-5594-104C-9859-D38F985C04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70224" y="3576520"/>
              <a:ext cx="426752" cy="322891"/>
            </a:xfrm>
            <a:custGeom>
              <a:avLst/>
              <a:gdLst>
                <a:gd name="T0" fmla="*/ 2147483647 w 771"/>
                <a:gd name="T1" fmla="*/ 2147483647 h 602"/>
                <a:gd name="T2" fmla="*/ 2147483647 w 771"/>
                <a:gd name="T3" fmla="*/ 2147483647 h 602"/>
                <a:gd name="T4" fmla="*/ 2147483647 w 771"/>
                <a:gd name="T5" fmla="*/ 2147483647 h 602"/>
                <a:gd name="T6" fmla="*/ 2147483647 w 771"/>
                <a:gd name="T7" fmla="*/ 2147483647 h 602"/>
                <a:gd name="T8" fmla="*/ 2147483647 w 771"/>
                <a:gd name="T9" fmla="*/ 2147483647 h 602"/>
                <a:gd name="T10" fmla="*/ 2147483647 w 771"/>
                <a:gd name="T11" fmla="*/ 2147483647 h 602"/>
                <a:gd name="T12" fmla="*/ 2147483647 w 771"/>
                <a:gd name="T13" fmla="*/ 2147483647 h 602"/>
                <a:gd name="T14" fmla="*/ 2147483647 w 771"/>
                <a:gd name="T15" fmla="*/ 2147483647 h 602"/>
                <a:gd name="T16" fmla="*/ 2147483647 w 771"/>
                <a:gd name="T17" fmla="*/ 2147483647 h 602"/>
                <a:gd name="T18" fmla="*/ 0 w 771"/>
                <a:gd name="T19" fmla="*/ 2147483647 h 602"/>
                <a:gd name="T20" fmla="*/ 2147483647 w 771"/>
                <a:gd name="T21" fmla="*/ 2147483647 h 602"/>
                <a:gd name="T22" fmla="*/ 2147483647 w 771"/>
                <a:gd name="T23" fmla="*/ 2147483647 h 602"/>
                <a:gd name="T24" fmla="*/ 2147483647 w 771"/>
                <a:gd name="T25" fmla="*/ 2147483647 h 602"/>
                <a:gd name="T26" fmla="*/ 2147483647 w 771"/>
                <a:gd name="T27" fmla="*/ 2147483647 h 602"/>
                <a:gd name="T28" fmla="*/ 2147483647 w 771"/>
                <a:gd name="T29" fmla="*/ 2147483647 h 602"/>
                <a:gd name="T30" fmla="*/ 2147483647 w 771"/>
                <a:gd name="T31" fmla="*/ 2147483647 h 602"/>
                <a:gd name="T32" fmla="*/ 2147483647 w 771"/>
                <a:gd name="T33" fmla="*/ 2147483647 h 602"/>
                <a:gd name="T34" fmla="*/ 2147483647 w 771"/>
                <a:gd name="T35" fmla="*/ 2147483647 h 602"/>
                <a:gd name="T36" fmla="*/ 2147483647 w 771"/>
                <a:gd name="T37" fmla="*/ 2147483647 h 602"/>
                <a:gd name="T38" fmla="*/ 2147483647 w 771"/>
                <a:gd name="T39" fmla="*/ 2147483647 h 602"/>
                <a:gd name="T40" fmla="*/ 2147483647 w 771"/>
                <a:gd name="T41" fmla="*/ 2147483647 h 602"/>
                <a:gd name="T42" fmla="*/ 2147483647 w 771"/>
                <a:gd name="T43" fmla="*/ 2147483647 h 602"/>
                <a:gd name="T44" fmla="*/ 2147483647 w 771"/>
                <a:gd name="T45" fmla="*/ 2147483647 h 602"/>
                <a:gd name="T46" fmla="*/ 2147483647 w 771"/>
                <a:gd name="T47" fmla="*/ 2147483647 h 602"/>
                <a:gd name="T48" fmla="*/ 2147483647 w 771"/>
                <a:gd name="T49" fmla="*/ 2147483647 h 602"/>
                <a:gd name="T50" fmla="*/ 2147483647 w 771"/>
                <a:gd name="T51" fmla="*/ 2147483647 h 602"/>
                <a:gd name="T52" fmla="*/ 2147483647 w 771"/>
                <a:gd name="T53" fmla="*/ 0 h 602"/>
                <a:gd name="T54" fmla="*/ 2147483647 w 771"/>
                <a:gd name="T55" fmla="*/ 2147483647 h 602"/>
                <a:gd name="T56" fmla="*/ 2147483647 w 771"/>
                <a:gd name="T57" fmla="*/ 2147483647 h 602"/>
                <a:gd name="T58" fmla="*/ 2147483647 w 771"/>
                <a:gd name="T59" fmla="*/ 2147483647 h 602"/>
                <a:gd name="T60" fmla="*/ 2147483647 w 771"/>
                <a:gd name="T61" fmla="*/ 2147483647 h 602"/>
                <a:gd name="T62" fmla="*/ 2147483647 w 771"/>
                <a:gd name="T63" fmla="*/ 2147483647 h 602"/>
                <a:gd name="T64" fmla="*/ 2147483647 w 771"/>
                <a:gd name="T65" fmla="*/ 2147483647 h 602"/>
                <a:gd name="T66" fmla="*/ 2147483647 w 771"/>
                <a:gd name="T67" fmla="*/ 2147483647 h 602"/>
                <a:gd name="T68" fmla="*/ 2147483647 w 771"/>
                <a:gd name="T69" fmla="*/ 2147483647 h 60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71" h="602">
                  <a:moveTo>
                    <a:pt x="451" y="411"/>
                  </a:moveTo>
                  <a:cubicBezTo>
                    <a:pt x="453" y="406"/>
                    <a:pt x="455" y="401"/>
                    <a:pt x="457" y="396"/>
                  </a:cubicBezTo>
                  <a:cubicBezTo>
                    <a:pt x="458" y="393"/>
                    <a:pt x="458" y="391"/>
                    <a:pt x="459" y="388"/>
                  </a:cubicBezTo>
                  <a:cubicBezTo>
                    <a:pt x="460" y="383"/>
                    <a:pt x="462" y="377"/>
                    <a:pt x="463" y="372"/>
                  </a:cubicBezTo>
                  <a:cubicBezTo>
                    <a:pt x="463" y="370"/>
                    <a:pt x="464" y="367"/>
                    <a:pt x="464" y="365"/>
                  </a:cubicBezTo>
                  <a:cubicBezTo>
                    <a:pt x="465" y="357"/>
                    <a:pt x="466" y="349"/>
                    <a:pt x="466" y="341"/>
                  </a:cubicBezTo>
                  <a:cubicBezTo>
                    <a:pt x="466" y="230"/>
                    <a:pt x="361" y="139"/>
                    <a:pt x="233" y="139"/>
                  </a:cubicBezTo>
                  <a:cubicBezTo>
                    <a:pt x="222" y="139"/>
                    <a:pt x="212" y="140"/>
                    <a:pt x="201" y="141"/>
                  </a:cubicBezTo>
                  <a:cubicBezTo>
                    <a:pt x="88" y="154"/>
                    <a:pt x="0" y="239"/>
                    <a:pt x="0" y="341"/>
                  </a:cubicBezTo>
                  <a:cubicBezTo>
                    <a:pt x="0" y="394"/>
                    <a:pt x="23" y="441"/>
                    <a:pt x="61" y="477"/>
                  </a:cubicBezTo>
                  <a:lnTo>
                    <a:pt x="37" y="602"/>
                  </a:lnTo>
                  <a:lnTo>
                    <a:pt x="129" y="522"/>
                  </a:lnTo>
                  <a:cubicBezTo>
                    <a:pt x="161" y="536"/>
                    <a:pt x="196" y="544"/>
                    <a:pt x="233" y="544"/>
                  </a:cubicBezTo>
                  <a:cubicBezTo>
                    <a:pt x="281" y="544"/>
                    <a:pt x="325" y="531"/>
                    <a:pt x="363" y="509"/>
                  </a:cubicBezTo>
                  <a:cubicBezTo>
                    <a:pt x="363" y="509"/>
                    <a:pt x="363" y="509"/>
                    <a:pt x="363" y="509"/>
                  </a:cubicBezTo>
                  <a:cubicBezTo>
                    <a:pt x="370" y="505"/>
                    <a:pt x="376" y="500"/>
                    <a:pt x="383" y="496"/>
                  </a:cubicBezTo>
                  <a:cubicBezTo>
                    <a:pt x="385" y="494"/>
                    <a:pt x="387" y="493"/>
                    <a:pt x="389" y="491"/>
                  </a:cubicBezTo>
                  <a:cubicBezTo>
                    <a:pt x="393" y="487"/>
                    <a:pt x="398" y="484"/>
                    <a:pt x="402" y="480"/>
                  </a:cubicBezTo>
                  <a:cubicBezTo>
                    <a:pt x="404" y="478"/>
                    <a:pt x="406" y="476"/>
                    <a:pt x="408" y="474"/>
                  </a:cubicBezTo>
                  <a:cubicBezTo>
                    <a:pt x="412" y="470"/>
                    <a:pt x="415" y="466"/>
                    <a:pt x="419" y="462"/>
                  </a:cubicBezTo>
                  <a:cubicBezTo>
                    <a:pt x="421" y="460"/>
                    <a:pt x="422" y="458"/>
                    <a:pt x="424" y="457"/>
                  </a:cubicBezTo>
                  <a:cubicBezTo>
                    <a:pt x="433" y="445"/>
                    <a:pt x="442" y="431"/>
                    <a:pt x="448" y="417"/>
                  </a:cubicBezTo>
                  <a:cubicBezTo>
                    <a:pt x="449" y="415"/>
                    <a:pt x="450" y="413"/>
                    <a:pt x="451" y="411"/>
                  </a:cubicBezTo>
                  <a:close/>
                  <a:moveTo>
                    <a:pt x="771" y="263"/>
                  </a:moveTo>
                  <a:lnTo>
                    <a:pt x="771" y="263"/>
                  </a:lnTo>
                  <a:cubicBezTo>
                    <a:pt x="771" y="118"/>
                    <a:pt x="635" y="0"/>
                    <a:pt x="469" y="0"/>
                  </a:cubicBezTo>
                  <a:cubicBezTo>
                    <a:pt x="379" y="0"/>
                    <a:pt x="299" y="35"/>
                    <a:pt x="243" y="89"/>
                  </a:cubicBezTo>
                  <a:cubicBezTo>
                    <a:pt x="390" y="94"/>
                    <a:pt x="508" y="205"/>
                    <a:pt x="508" y="341"/>
                  </a:cubicBezTo>
                  <a:cubicBezTo>
                    <a:pt x="508" y="413"/>
                    <a:pt x="476" y="477"/>
                    <a:pt x="424" y="523"/>
                  </a:cubicBezTo>
                  <a:cubicBezTo>
                    <a:pt x="439" y="525"/>
                    <a:pt x="453" y="526"/>
                    <a:pt x="469" y="526"/>
                  </a:cubicBezTo>
                  <a:cubicBezTo>
                    <a:pt x="517" y="526"/>
                    <a:pt x="563" y="516"/>
                    <a:pt x="603" y="498"/>
                  </a:cubicBezTo>
                  <a:lnTo>
                    <a:pt x="722" y="602"/>
                  </a:lnTo>
                  <a:lnTo>
                    <a:pt x="692" y="440"/>
                  </a:lnTo>
                  <a:cubicBezTo>
                    <a:pt x="741" y="393"/>
                    <a:pt x="771" y="331"/>
                    <a:pt x="771" y="26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68571" tIns="34285" rIns="68571" bIns="34285"/>
            <a:lstStyle/>
            <a:p>
              <a:endParaRPr lang="zh-CN" altLang="en-US"/>
            </a:p>
          </p:txBody>
        </p:sp>
        <p:sp>
          <p:nvSpPr>
            <p:cNvPr id="27" name="TextBox 176">
              <a:extLst>
                <a:ext uri="{FF2B5EF4-FFF2-40B4-BE49-F238E27FC236}">
                  <a16:creationId xmlns:a16="http://schemas.microsoft.com/office/drawing/2014/main" xmlns="" id="{6EFC4770-94FA-9F48-BB7C-5797ACD6517F}"/>
                </a:ext>
              </a:extLst>
            </p:cNvPr>
            <p:cNvSpPr txBox="1"/>
            <p:nvPr/>
          </p:nvSpPr>
          <p:spPr>
            <a:xfrm>
              <a:off x="2762136" y="358210"/>
              <a:ext cx="2245236" cy="1405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100"/>
                </a:lnSpc>
              </a:pPr>
              <a:r>
                <a:rPr kumimoji="1" lang="en-US" altLang="zh-CN" sz="1400" b="1" dirty="0">
                  <a:solidFill>
                    <a:schemeClr val="bg1"/>
                  </a:solidFill>
                  <a:ea typeface="彩虹粗仿宋" panose="03000509000000000000" pitchFamily="65" charset="-122"/>
                </a:rPr>
                <a:t>1. Project Matchmaking</a:t>
              </a:r>
            </a:p>
            <a:p>
              <a:pPr algn="ctr">
                <a:lnSpc>
                  <a:spcPts val="1100"/>
                </a:lnSpc>
              </a:pPr>
              <a:r>
                <a:rPr lang="en-US" altLang="zh-CN" sz="1050" dirty="0">
                  <a:solidFill>
                    <a:schemeClr val="bg1"/>
                  </a:solidFill>
                  <a:ea typeface="彩虹黑体" panose="03000509000000000000" pitchFamily="65" charset="-122"/>
                </a:rPr>
                <a:t>Provide cross-border project matchmaking of transportation, infrastructure, resource, equipment and other key industries.</a:t>
              </a:r>
              <a:endParaRPr lang="zh-CN" altLang="en-US" sz="1050" dirty="0">
                <a:solidFill>
                  <a:schemeClr val="bg1"/>
                </a:solidFill>
                <a:ea typeface="彩虹黑体" panose="03000509000000000000" pitchFamily="65" charset="-122"/>
              </a:endParaRPr>
            </a:p>
          </p:txBody>
        </p:sp>
        <p:sp>
          <p:nvSpPr>
            <p:cNvPr id="28" name="TextBox 177">
              <a:extLst>
                <a:ext uri="{FF2B5EF4-FFF2-40B4-BE49-F238E27FC236}">
                  <a16:creationId xmlns:a16="http://schemas.microsoft.com/office/drawing/2014/main" xmlns="" id="{D3AD4E1A-C06E-B24E-BF6B-109E95FFC8BB}"/>
                </a:ext>
              </a:extLst>
            </p:cNvPr>
            <p:cNvSpPr txBox="1"/>
            <p:nvPr/>
          </p:nvSpPr>
          <p:spPr>
            <a:xfrm>
              <a:off x="5009663" y="430741"/>
              <a:ext cx="1982290" cy="1301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100"/>
                </a:lnSpc>
              </a:pPr>
              <a:r>
                <a:rPr kumimoji="1" lang="en-US" altLang="zh-CN" sz="1400" b="1" dirty="0">
                  <a:solidFill>
                    <a:srgbClr val="0070C0"/>
                  </a:solidFill>
                  <a:ea typeface="彩虹粗仿宋" panose="03000509000000000000" pitchFamily="65" charset="-122"/>
                </a:rPr>
                <a:t>6.Financial Resources Matchmaking</a:t>
              </a:r>
            </a:p>
            <a:p>
              <a:pPr algn="ctr"/>
              <a:r>
                <a:rPr lang="en-US" altLang="zh-CN" sz="1050" dirty="0">
                  <a:solidFill>
                    <a:srgbClr val="0070C0"/>
                  </a:solidFill>
                  <a:ea typeface="彩虹黑体" panose="03000509000000000000" pitchFamily="65" charset="-122"/>
                </a:rPr>
                <a:t>Provide financial resources matchmaking in risk participation, forfeiting etc.</a:t>
              </a:r>
              <a:endParaRPr lang="zh-CN" altLang="en-US" sz="1050" dirty="0">
                <a:solidFill>
                  <a:srgbClr val="0070C0"/>
                </a:solidFill>
                <a:ea typeface="彩虹黑体" panose="03000509000000000000" pitchFamily="65" charset="-122"/>
              </a:endParaRPr>
            </a:p>
          </p:txBody>
        </p:sp>
        <p:sp>
          <p:nvSpPr>
            <p:cNvPr id="29" name="TextBox 178">
              <a:extLst>
                <a:ext uri="{FF2B5EF4-FFF2-40B4-BE49-F238E27FC236}">
                  <a16:creationId xmlns:a16="http://schemas.microsoft.com/office/drawing/2014/main" xmlns="" id="{57712A54-801C-3D40-A712-74D3F1616ABE}"/>
                </a:ext>
              </a:extLst>
            </p:cNvPr>
            <p:cNvSpPr txBox="1"/>
            <p:nvPr/>
          </p:nvSpPr>
          <p:spPr>
            <a:xfrm>
              <a:off x="7032852" y="356500"/>
              <a:ext cx="2193497" cy="1328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100"/>
                </a:lnSpc>
              </a:pPr>
              <a:r>
                <a:rPr kumimoji="1" lang="en-US" altLang="zh-CN" sz="1400" b="1" dirty="0">
                  <a:solidFill>
                    <a:schemeClr val="bg1"/>
                  </a:solidFill>
                  <a:ea typeface="彩虹粗仿宋" panose="03000509000000000000" pitchFamily="65" charset="-122"/>
                </a:rPr>
                <a:t>2. Merchandise Matchmaking</a:t>
              </a:r>
            </a:p>
            <a:p>
              <a:pPr algn="ctr"/>
              <a:r>
                <a:rPr lang="en-US" altLang="zh-CN" sz="1050" dirty="0">
                  <a:solidFill>
                    <a:schemeClr val="bg1"/>
                  </a:solidFill>
                  <a:ea typeface="彩虹黑体" panose="03000509000000000000" pitchFamily="65" charset="-122"/>
                </a:rPr>
                <a:t>Support the release and matching of cross-border merchandise supply and demand</a:t>
              </a:r>
              <a:endParaRPr lang="zh-CN" altLang="en-US" sz="1050" dirty="0">
                <a:solidFill>
                  <a:schemeClr val="bg1"/>
                </a:solidFill>
                <a:latin typeface="彩虹黑体" panose="03000509000000000000" pitchFamily="65" charset="-122"/>
                <a:ea typeface="彩虹黑体" panose="03000509000000000000" pitchFamily="65" charset="-122"/>
              </a:endParaRPr>
            </a:p>
          </p:txBody>
        </p:sp>
        <p:sp>
          <p:nvSpPr>
            <p:cNvPr id="30" name="TextBox 179">
              <a:extLst>
                <a:ext uri="{FF2B5EF4-FFF2-40B4-BE49-F238E27FC236}">
                  <a16:creationId xmlns:a16="http://schemas.microsoft.com/office/drawing/2014/main" xmlns="" id="{68BE1B1D-CAA7-A84F-815D-BDD5ED092582}"/>
                </a:ext>
              </a:extLst>
            </p:cNvPr>
            <p:cNvSpPr txBox="1"/>
            <p:nvPr/>
          </p:nvSpPr>
          <p:spPr>
            <a:xfrm>
              <a:off x="2876387" y="2198148"/>
              <a:ext cx="2034134" cy="913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100"/>
                </a:lnSpc>
              </a:pPr>
              <a:r>
                <a:rPr lang="en-US" altLang="zh-CN" sz="1300" b="1" dirty="0">
                  <a:solidFill>
                    <a:srgbClr val="0070C0"/>
                  </a:solidFill>
                  <a:latin typeface="彩虹黑体" panose="03000509000000000000" pitchFamily="65" charset="-122"/>
                  <a:ea typeface="彩虹黑体" panose="03000509000000000000" pitchFamily="65" charset="-122"/>
                </a:rPr>
                <a:t>7.</a:t>
              </a:r>
              <a:r>
                <a:rPr kumimoji="1" lang="en-US" altLang="zh-CN" sz="1400" b="1" dirty="0">
                  <a:solidFill>
                    <a:schemeClr val="accent1">
                      <a:lumMod val="75000"/>
                    </a:schemeClr>
                  </a:solidFill>
                  <a:ea typeface="彩虹粗仿宋" panose="03000509000000000000" pitchFamily="65" charset="-122"/>
                </a:rPr>
                <a:t> </a:t>
              </a:r>
              <a:r>
                <a:rPr kumimoji="1" lang="en-US" altLang="zh-CN" sz="1400" b="1" dirty="0">
                  <a:solidFill>
                    <a:srgbClr val="0070C0"/>
                  </a:solidFill>
                  <a:ea typeface="彩虹粗仿宋" panose="03000509000000000000" pitchFamily="65" charset="-122"/>
                </a:rPr>
                <a:t>Belt &amp; Road</a:t>
              </a:r>
            </a:p>
            <a:p>
              <a:pPr algn="ctr">
                <a:lnSpc>
                  <a:spcPts val="900"/>
                </a:lnSpc>
              </a:pPr>
              <a:r>
                <a:rPr lang="en-US" altLang="zh-CN" sz="1050" dirty="0">
                  <a:solidFill>
                    <a:srgbClr val="0070C0"/>
                  </a:solidFill>
                  <a:ea typeface="彩虹黑体" panose="03000509000000000000" pitchFamily="65" charset="-122"/>
                </a:rPr>
                <a:t>Support the display and matching of project activities, country profile, news and data along B&amp;R.</a:t>
              </a:r>
              <a:endParaRPr lang="zh-CN" altLang="en-US" sz="1050" dirty="0">
                <a:solidFill>
                  <a:srgbClr val="0070C0"/>
                </a:solidFill>
                <a:ea typeface="彩虹黑体" panose="03000509000000000000" pitchFamily="65" charset="-122"/>
              </a:endParaRPr>
            </a:p>
          </p:txBody>
        </p:sp>
        <p:sp>
          <p:nvSpPr>
            <p:cNvPr id="31" name="TextBox 180">
              <a:extLst>
                <a:ext uri="{FF2B5EF4-FFF2-40B4-BE49-F238E27FC236}">
                  <a16:creationId xmlns:a16="http://schemas.microsoft.com/office/drawing/2014/main" xmlns="" id="{7D29E94C-2DBD-E747-B2FD-D2864B687868}"/>
                </a:ext>
              </a:extLst>
            </p:cNvPr>
            <p:cNvSpPr txBox="1"/>
            <p:nvPr/>
          </p:nvSpPr>
          <p:spPr>
            <a:xfrm>
              <a:off x="7137257" y="3662421"/>
              <a:ext cx="2050485" cy="1521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kumimoji="1" lang="en-US" altLang="zh-CN" sz="1400" b="1" dirty="0">
                  <a:solidFill>
                    <a:schemeClr val="bg1"/>
                  </a:solidFill>
                  <a:ea typeface="彩虹粗仿宋" panose="03000509000000000000" pitchFamily="65" charset="-122"/>
                </a:rPr>
                <a:t>4.Offline Events</a:t>
              </a:r>
            </a:p>
            <a:p>
              <a:pPr algn="ctr"/>
              <a:r>
                <a:rPr lang="en-US" altLang="zh-CN" sz="1050" dirty="0">
                  <a:solidFill>
                    <a:schemeClr val="bg1"/>
                  </a:solidFill>
                  <a:ea typeface="彩虹黑体" panose="03000509000000000000" pitchFamily="65" charset="-122"/>
                  <a:sym typeface="+mn-lt"/>
                </a:rPr>
                <a:t>Provide one-stop event management including</a:t>
              </a:r>
              <a:r>
                <a:rPr lang="en-US" altLang="zh-CN" sz="1050" dirty="0">
                  <a:solidFill>
                    <a:schemeClr val="bg1"/>
                  </a:solidFill>
                  <a:ea typeface="彩虹黑体" panose="03000509000000000000" pitchFamily="65" charset="-122"/>
                </a:rPr>
                <a:t> event release, registration</a:t>
              </a:r>
              <a:r>
                <a:rPr lang="zh-CN" altLang="en-US" sz="1050" dirty="0">
                  <a:solidFill>
                    <a:schemeClr val="bg1"/>
                  </a:solidFill>
                  <a:ea typeface="彩虹黑体" panose="03000509000000000000" pitchFamily="65" charset="-122"/>
                  <a:sym typeface="+mn-lt"/>
                </a:rPr>
                <a:t>，</a:t>
              </a:r>
              <a:r>
                <a:rPr lang="en-US" altLang="zh-CN" sz="1050" dirty="0">
                  <a:solidFill>
                    <a:schemeClr val="bg1"/>
                  </a:solidFill>
                  <a:ea typeface="彩虹黑体" panose="03000509000000000000" pitchFamily="65" charset="-122"/>
                  <a:sym typeface="+mn-lt"/>
                </a:rPr>
                <a:t>sign-up and feedback.</a:t>
              </a:r>
              <a:endParaRPr lang="zh-CN" altLang="en-US" sz="1050" dirty="0">
                <a:solidFill>
                  <a:schemeClr val="bg1"/>
                </a:solidFill>
                <a:ea typeface="彩虹黑体" panose="03000509000000000000" pitchFamily="65" charset="-122"/>
              </a:endParaRPr>
            </a:p>
          </p:txBody>
        </p:sp>
        <p:sp>
          <p:nvSpPr>
            <p:cNvPr id="32" name="TextBox 181">
              <a:extLst>
                <a:ext uri="{FF2B5EF4-FFF2-40B4-BE49-F238E27FC236}">
                  <a16:creationId xmlns:a16="http://schemas.microsoft.com/office/drawing/2014/main" xmlns="" id="{7BCF98BE-2174-CF4B-BAAE-5229AFC9F3A3}"/>
                </a:ext>
              </a:extLst>
            </p:cNvPr>
            <p:cNvSpPr txBox="1"/>
            <p:nvPr/>
          </p:nvSpPr>
          <p:spPr>
            <a:xfrm>
              <a:off x="7032852" y="2047713"/>
              <a:ext cx="2281517" cy="1328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ctr">
                <a:lnSpc>
                  <a:spcPts val="1100"/>
                </a:lnSpc>
              </a:pPr>
              <a:r>
                <a:rPr kumimoji="1" lang="en-US" altLang="zh-CN" sz="1400" b="1" dirty="0">
                  <a:solidFill>
                    <a:srgbClr val="0070C0"/>
                  </a:solidFill>
                  <a:ea typeface="彩虹粗仿宋" panose="03000509000000000000" pitchFamily="65" charset="-122"/>
                </a:rPr>
                <a:t>8.GD-HK-MO</a:t>
              </a:r>
            </a:p>
            <a:p>
              <a:pPr algn="ctr" fontAlgn="ctr">
                <a:lnSpc>
                  <a:spcPts val="1100"/>
                </a:lnSpc>
              </a:pPr>
              <a:r>
                <a:rPr kumimoji="1" lang="en-US" altLang="zh-CN" sz="1400" b="1" dirty="0">
                  <a:solidFill>
                    <a:srgbClr val="0070C0"/>
                  </a:solidFill>
                  <a:ea typeface="彩虹粗仿宋" panose="03000509000000000000" pitchFamily="65" charset="-122"/>
                </a:rPr>
                <a:t> Greater Bay Area</a:t>
              </a:r>
            </a:p>
            <a:p>
              <a:pPr algn="ctr" fontAlgn="ctr"/>
              <a:r>
                <a:rPr lang="en-US" altLang="zh-CN" sz="1050" dirty="0">
                  <a:solidFill>
                    <a:srgbClr val="0070C0"/>
                  </a:solidFill>
                  <a:ea typeface="彩虹黑体" panose="03000509000000000000" pitchFamily="65" charset="-122"/>
                </a:rPr>
                <a:t>Support the release, display and matching of Greater Bay member cities, policies, finance and project information.</a:t>
              </a:r>
              <a:endParaRPr lang="zh-CN" altLang="en-US" sz="1050" dirty="0">
                <a:solidFill>
                  <a:srgbClr val="0070C0"/>
                </a:solidFill>
                <a:ea typeface="彩虹黑体" panose="03000509000000000000" pitchFamily="65" charset="-122"/>
              </a:endParaRPr>
            </a:p>
          </p:txBody>
        </p:sp>
        <p:sp>
          <p:nvSpPr>
            <p:cNvPr id="33" name="TextBox 182">
              <a:extLst>
                <a:ext uri="{FF2B5EF4-FFF2-40B4-BE49-F238E27FC236}">
                  <a16:creationId xmlns:a16="http://schemas.microsoft.com/office/drawing/2014/main" xmlns="" id="{B24C080C-5C93-C046-92A8-3A3DE16F37B8}"/>
                </a:ext>
              </a:extLst>
            </p:cNvPr>
            <p:cNvSpPr txBox="1"/>
            <p:nvPr/>
          </p:nvSpPr>
          <p:spPr>
            <a:xfrm>
              <a:off x="2726338" y="3892418"/>
              <a:ext cx="2334230" cy="1355019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lstStyle/>
            <a:p>
              <a:pPr algn="ctr">
                <a:lnSpc>
                  <a:spcPts val="1100"/>
                </a:lnSpc>
              </a:pPr>
              <a:r>
                <a:rPr kumimoji="1" lang="en-US" altLang="zh-CN" sz="1400" b="1" dirty="0">
                  <a:solidFill>
                    <a:schemeClr val="bg1"/>
                  </a:solidFill>
                  <a:ea typeface="彩虹粗仿宋" panose="03000509000000000000" pitchFamily="65" charset="-122"/>
                </a:rPr>
                <a:t>3. Service Matchmaking</a:t>
              </a:r>
            </a:p>
            <a:p>
              <a:pPr algn="ctr" fontAlgn="ctr"/>
              <a:r>
                <a:rPr lang="en-US" altLang="zh-CN" sz="1050" dirty="0">
                  <a:solidFill>
                    <a:schemeClr val="bg1"/>
                  </a:solidFill>
                  <a:ea typeface="彩虹黑体" panose="03000509000000000000" pitchFamily="65" charset="-122"/>
                </a:rPr>
                <a:t>Provide cross-border matchmaking</a:t>
              </a:r>
              <a:endParaRPr lang="zh-CN" altLang="en-US" sz="1050" dirty="0">
                <a:solidFill>
                  <a:schemeClr val="bg1"/>
                </a:solidFill>
                <a:ea typeface="彩虹黑体" panose="03000509000000000000" pitchFamily="65" charset="-122"/>
              </a:endParaRPr>
            </a:p>
            <a:p>
              <a:pPr algn="ctr" fontAlgn="ctr"/>
              <a:r>
                <a:rPr lang="en-US" altLang="zh-CN" sz="1050" dirty="0">
                  <a:solidFill>
                    <a:schemeClr val="bg1"/>
                  </a:solidFill>
                  <a:ea typeface="彩虹黑体" panose="03000509000000000000" pitchFamily="65" charset="-122"/>
                </a:rPr>
                <a:t>of services including legal, accounting, logistics and warehousing etc.</a:t>
              </a:r>
              <a:endParaRPr lang="zh-CN" altLang="en-US" sz="1050" dirty="0">
                <a:solidFill>
                  <a:schemeClr val="bg1"/>
                </a:solidFill>
                <a:ea typeface="彩虹黑体" panose="03000509000000000000" pitchFamily="65" charset="-122"/>
              </a:endParaRPr>
            </a:p>
          </p:txBody>
        </p:sp>
        <p:sp>
          <p:nvSpPr>
            <p:cNvPr id="34" name="TextBox 183">
              <a:extLst>
                <a:ext uri="{FF2B5EF4-FFF2-40B4-BE49-F238E27FC236}">
                  <a16:creationId xmlns:a16="http://schemas.microsoft.com/office/drawing/2014/main" xmlns="" id="{FF07E9B0-D255-A045-B3EB-E293DEF7D280}"/>
                </a:ext>
              </a:extLst>
            </p:cNvPr>
            <p:cNvSpPr txBox="1"/>
            <p:nvPr/>
          </p:nvSpPr>
          <p:spPr>
            <a:xfrm>
              <a:off x="4923386" y="3931991"/>
              <a:ext cx="2172363" cy="1144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ctr">
                <a:lnSpc>
                  <a:spcPts val="1100"/>
                </a:lnSpc>
              </a:pPr>
              <a:r>
                <a:rPr kumimoji="1" lang="en-US" altLang="zh-CN" sz="1400" b="1" dirty="0">
                  <a:solidFill>
                    <a:srgbClr val="0070C0"/>
                  </a:solidFill>
                  <a:ea typeface="彩虹粗仿宋" panose="03000509000000000000" pitchFamily="65" charset="-122"/>
                </a:rPr>
                <a:t>9.Information Services</a:t>
              </a:r>
            </a:p>
            <a:p>
              <a:pPr algn="ctr" fontAlgn="ctr"/>
              <a:r>
                <a:rPr lang="en-US" altLang="zh-CN" sz="1050" dirty="0">
                  <a:solidFill>
                    <a:srgbClr val="0070C0"/>
                  </a:solidFill>
                  <a:ea typeface="彩虹黑体" panose="03000509000000000000" pitchFamily="65" charset="-122"/>
                </a:rPr>
                <a:t>Support release of local policies, industrial information, public projects and consultancy services.</a:t>
              </a:r>
              <a:endParaRPr lang="zh-CN" altLang="en-US" sz="1050" dirty="0">
                <a:solidFill>
                  <a:srgbClr val="0070C0"/>
                </a:solidFill>
                <a:ea typeface="彩虹黑体" panose="03000509000000000000" pitchFamily="65" charset="-122"/>
              </a:endParaRPr>
            </a:p>
          </p:txBody>
        </p:sp>
        <p:sp>
          <p:nvSpPr>
            <p:cNvPr id="35" name="TextBox 184">
              <a:extLst>
                <a:ext uri="{FF2B5EF4-FFF2-40B4-BE49-F238E27FC236}">
                  <a16:creationId xmlns:a16="http://schemas.microsoft.com/office/drawing/2014/main" xmlns="" id="{81C087C2-D04B-6640-9574-BF16D610885F}"/>
                </a:ext>
              </a:extLst>
            </p:cNvPr>
            <p:cNvSpPr txBox="1"/>
            <p:nvPr/>
          </p:nvSpPr>
          <p:spPr>
            <a:xfrm>
              <a:off x="4889710" y="2211935"/>
              <a:ext cx="2247547" cy="1118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ctr">
                <a:lnSpc>
                  <a:spcPts val="1100"/>
                </a:lnSpc>
              </a:pPr>
              <a:r>
                <a:rPr kumimoji="1" lang="en-US" altLang="zh-CN" sz="1400" b="1" dirty="0">
                  <a:solidFill>
                    <a:schemeClr val="bg1"/>
                  </a:solidFill>
                  <a:ea typeface="彩虹粗仿宋" panose="03000509000000000000" pitchFamily="65" charset="-122"/>
                </a:rPr>
                <a:t>5.Cross-border  Ecosystem</a:t>
              </a:r>
            </a:p>
            <a:p>
              <a:pPr algn="ctr" fontAlgn="ctr"/>
              <a:r>
                <a:rPr lang="en-US" altLang="zh-CN" sz="1050" dirty="0">
                  <a:solidFill>
                    <a:schemeClr val="bg1"/>
                  </a:solidFill>
                  <a:ea typeface="彩虹黑体" panose="03000509000000000000" pitchFamily="65" charset="-122"/>
                </a:rPr>
                <a:t>Provide one-stop online smart management for cross-border industrial parks.</a:t>
              </a:r>
              <a:endParaRPr lang="zh-CN" altLang="en-US" sz="1050" dirty="0">
                <a:solidFill>
                  <a:schemeClr val="bg1"/>
                </a:solidFill>
                <a:ea typeface="彩虹黑体" panose="03000509000000000000" pitchFamily="65" charset="-122"/>
              </a:endParaRPr>
            </a:p>
          </p:txBody>
        </p:sp>
      </p:grpSp>
      <p:pic>
        <p:nvPicPr>
          <p:cNvPr id="80" name="图片 79" descr="手机屏幕的截图&#10;&#10;描述已自动生成">
            <a:extLst>
              <a:ext uri="{FF2B5EF4-FFF2-40B4-BE49-F238E27FC236}">
                <a16:creationId xmlns:a16="http://schemas.microsoft.com/office/drawing/2014/main" xmlns="" id="{30DC363E-4443-734E-B85E-030E2981D0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70" y="752931"/>
            <a:ext cx="2400963" cy="4272176"/>
          </a:xfrm>
          <a:prstGeom prst="rect">
            <a:avLst/>
          </a:prstGeom>
          <a:effectLst>
            <a:outerShdw blurRad="127000" dist="165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xmlns="" id="{2FD239F2-8139-B149-8BEC-1334159A839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710" y="2246497"/>
            <a:ext cx="350870" cy="31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714918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611560" y="195486"/>
            <a:ext cx="5507474" cy="369299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zh-CN" sz="2000" dirty="0"/>
              <a:t>CCB Match Plus: </a:t>
            </a:r>
            <a:r>
              <a:rPr lang="en-US" altLang="zh-CN" sz="2000" dirty="0">
                <a:cs typeface="Arial" panose="020B0604020202020204" pitchFamily="34" charset="0"/>
              </a:rPr>
              <a:t>Diversified</a:t>
            </a:r>
            <a:r>
              <a:rPr lang="zh-CN" altLang="en-US" sz="2000" dirty="0">
                <a:cs typeface="Arial" panose="020B0604020202020204" pitchFamily="34" charset="0"/>
              </a:rPr>
              <a:t> </a:t>
            </a:r>
            <a:r>
              <a:rPr lang="en-US" altLang="zh-CN" sz="2000" dirty="0">
                <a:cs typeface="Arial" panose="020B0604020202020204" pitchFamily="34" charset="0"/>
              </a:rPr>
              <a:t>Participants</a:t>
            </a:r>
            <a:endParaRPr lang="zh-CN" altLang="en-US" sz="2000" dirty="0">
              <a:cs typeface="Arial" panose="020B0604020202020204" pitchFamily="34" charset="0"/>
            </a:endParaRPr>
          </a:p>
        </p:txBody>
      </p:sp>
      <p:sp>
        <p:nvSpPr>
          <p:cNvPr id="3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7812360" y="4659982"/>
            <a:ext cx="841924" cy="365125"/>
          </a:xfr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pPr/>
              <a:t>9</a:t>
            </a:fld>
            <a:endParaRPr lang="zh-CN" altLang="en-US" dirty="0">
              <a:solidFill>
                <a:prstClr val="black">
                  <a:tint val="7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366" y="0"/>
            <a:ext cx="1970633" cy="699542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0" y="0"/>
            <a:ext cx="714999" cy="559326"/>
            <a:chOff x="0" y="0"/>
            <a:chExt cx="714999" cy="559326"/>
          </a:xfrm>
        </p:grpSpPr>
        <p:cxnSp>
          <p:nvCxnSpPr>
            <p:cNvPr id="6" name="直接连接符 5"/>
            <p:cNvCxnSpPr/>
            <p:nvPr/>
          </p:nvCxnSpPr>
          <p:spPr>
            <a:xfrm flipH="1">
              <a:off x="0" y="0"/>
              <a:ext cx="611560" cy="559326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H="1">
              <a:off x="327847" y="0"/>
              <a:ext cx="387152" cy="366203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图片 9" descr="图片包含 游戏机&#10;&#10;描述已自动生成">
            <a:extLst>
              <a:ext uri="{FF2B5EF4-FFF2-40B4-BE49-F238E27FC236}">
                <a16:creationId xmlns:a16="http://schemas.microsoft.com/office/drawing/2014/main" xmlns="" id="{0DDD0B06-8F08-D14C-875F-A14DAC5056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80" y="1268254"/>
            <a:ext cx="4009721" cy="2956509"/>
          </a:xfrm>
          <a:prstGeom prst="ellipse">
            <a:avLst/>
          </a:prstGeom>
          <a:ln>
            <a:noFill/>
          </a:ln>
          <a:effectLst>
            <a:outerShdw dist="50800" dir="5400000" algn="ctr" rotWithShape="0">
              <a:srgbClr val="000000">
                <a:alpha val="0"/>
              </a:srgbClr>
            </a:outerShdw>
            <a:softEdge rad="127000"/>
          </a:effectLst>
        </p:spPr>
      </p:pic>
      <p:sp>
        <p:nvSpPr>
          <p:cNvPr id="8" name="TextBox 7"/>
          <p:cNvSpPr txBox="1"/>
          <p:nvPr/>
        </p:nvSpPr>
        <p:spPr>
          <a:xfrm>
            <a:off x="3022242" y="771550"/>
            <a:ext cx="1621766" cy="51077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Government</a:t>
            </a:r>
            <a:r>
              <a:rPr lang="zh-CN" altLang="en-US" sz="12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2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Agencies</a:t>
            </a:r>
          </a:p>
        </p:txBody>
      </p:sp>
      <p:sp>
        <p:nvSpPr>
          <p:cNvPr id="9" name="弧 8">
            <a:extLst>
              <a:ext uri="{FF2B5EF4-FFF2-40B4-BE49-F238E27FC236}">
                <a16:creationId xmlns:a16="http://schemas.microsoft.com/office/drawing/2014/main" xmlns="" id="{CFC5014E-C245-F846-A09F-6D1FEA5200EF}"/>
              </a:ext>
            </a:extLst>
          </p:cNvPr>
          <p:cNvSpPr/>
          <p:nvPr/>
        </p:nvSpPr>
        <p:spPr>
          <a:xfrm>
            <a:off x="-1350563" y="964524"/>
            <a:ext cx="6038807" cy="3939902"/>
          </a:xfrm>
          <a:prstGeom prst="arc">
            <a:avLst>
              <a:gd name="adj1" fmla="val 18673133"/>
              <a:gd name="adj2" fmla="val 3064202"/>
            </a:avLst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 sz="12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39F67BBD-BA39-C94A-89C3-4DF20EFD411E}"/>
              </a:ext>
            </a:extLst>
          </p:cNvPr>
          <p:cNvGrpSpPr/>
          <p:nvPr/>
        </p:nvGrpSpPr>
        <p:grpSpPr>
          <a:xfrm>
            <a:off x="4273526" y="3375885"/>
            <a:ext cx="453428" cy="458074"/>
            <a:chOff x="5270700" y="2974772"/>
            <a:chExt cx="453428" cy="458074"/>
          </a:xfrm>
        </p:grpSpPr>
        <p:sp>
          <p:nvSpPr>
            <p:cNvPr id="14" name="Oval 33"/>
            <p:cNvSpPr>
              <a:spLocks noChangeArrowheads="1"/>
            </p:cNvSpPr>
            <p:nvPr/>
          </p:nvSpPr>
          <p:spPr bwMode="auto">
            <a:xfrm>
              <a:off x="5270700" y="2974772"/>
              <a:ext cx="453428" cy="45807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itchFamily="34" charset="0"/>
                  <a:ea typeface="微软雅黑" pitchFamily="34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itchFamily="34" charset="0"/>
                  <a:ea typeface="仿宋_GB2312" pitchFamily="1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pic>
          <p:nvPicPr>
            <p:cNvPr id="1054" name="Picture 3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25282" y="3021568"/>
              <a:ext cx="352457" cy="3524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02C8EAA9-025A-2B48-A878-8BC626B9EBFA}"/>
              </a:ext>
            </a:extLst>
          </p:cNvPr>
          <p:cNvGrpSpPr/>
          <p:nvPr/>
        </p:nvGrpSpPr>
        <p:grpSpPr>
          <a:xfrm>
            <a:off x="3581128" y="1254650"/>
            <a:ext cx="460279" cy="460750"/>
            <a:chOff x="5280609" y="1246904"/>
            <a:chExt cx="460279" cy="460750"/>
          </a:xfrm>
        </p:grpSpPr>
        <p:sp>
          <p:nvSpPr>
            <p:cNvPr id="11" name="Oval 30"/>
            <p:cNvSpPr>
              <a:spLocks noChangeArrowheads="1"/>
            </p:cNvSpPr>
            <p:nvPr/>
          </p:nvSpPr>
          <p:spPr bwMode="auto">
            <a:xfrm>
              <a:off x="5280609" y="1246904"/>
              <a:ext cx="460279" cy="46075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itchFamily="34" charset="0"/>
                  <a:ea typeface="微软雅黑" pitchFamily="34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itchFamily="34" charset="0"/>
                  <a:ea typeface="仿宋_GB2312" pitchFamily="1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pic>
          <p:nvPicPr>
            <p:cNvPr id="1053" name="Picture 2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61765" y="1305445"/>
              <a:ext cx="309412" cy="309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Oval 33">
            <a:extLst>
              <a:ext uri="{FF2B5EF4-FFF2-40B4-BE49-F238E27FC236}">
                <a16:creationId xmlns:a16="http://schemas.microsoft.com/office/drawing/2014/main" xmlns="" id="{21FF0DD3-2E5B-8D44-BD6D-3F2289ED2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8102" y="2178678"/>
            <a:ext cx="453428" cy="45807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18" name="直线连接符 17">
            <a:extLst>
              <a:ext uri="{FF2B5EF4-FFF2-40B4-BE49-F238E27FC236}">
                <a16:creationId xmlns:a16="http://schemas.microsoft.com/office/drawing/2014/main" xmlns="" id="{97F1A554-5E64-9843-B88C-937D41EBC63C}"/>
              </a:ext>
            </a:extLst>
          </p:cNvPr>
          <p:cNvCxnSpPr>
            <a:cxnSpLocks/>
            <a:stCxn id="11" idx="6"/>
            <a:endCxn id="46" idx="1"/>
          </p:cNvCxnSpPr>
          <p:nvPr/>
        </p:nvCxnSpPr>
        <p:spPr>
          <a:xfrm flipV="1">
            <a:off x="4041407" y="1470404"/>
            <a:ext cx="958679" cy="14621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线连接符 38">
            <a:extLst>
              <a:ext uri="{FF2B5EF4-FFF2-40B4-BE49-F238E27FC236}">
                <a16:creationId xmlns:a16="http://schemas.microsoft.com/office/drawing/2014/main" xmlns="" id="{6473079D-6E50-D445-8BFA-02B50399182F}"/>
              </a:ext>
            </a:extLst>
          </p:cNvPr>
          <p:cNvCxnSpPr>
            <a:cxnSpLocks/>
            <a:stCxn id="11" idx="6"/>
            <a:endCxn id="44" idx="2"/>
          </p:cNvCxnSpPr>
          <p:nvPr/>
        </p:nvCxnSpPr>
        <p:spPr>
          <a:xfrm flipV="1">
            <a:off x="4041407" y="1073455"/>
            <a:ext cx="1280495" cy="41157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7">
            <a:extLst>
              <a:ext uri="{FF2B5EF4-FFF2-40B4-BE49-F238E27FC236}">
                <a16:creationId xmlns:a16="http://schemas.microsoft.com/office/drawing/2014/main" xmlns="" id="{BF430EF0-5716-614E-9D42-581BA08662A9}"/>
              </a:ext>
            </a:extLst>
          </p:cNvPr>
          <p:cNvSpPr txBox="1"/>
          <p:nvPr/>
        </p:nvSpPr>
        <p:spPr>
          <a:xfrm>
            <a:off x="4629208" y="562677"/>
            <a:ext cx="1385388" cy="510778"/>
          </a:xfrm>
          <a:prstGeom prst="roundRect">
            <a:avLst/>
          </a:prstGeom>
          <a:noFill/>
          <a:ln w="1905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Commerce Department</a:t>
            </a:r>
          </a:p>
        </p:txBody>
      </p:sp>
      <p:sp>
        <p:nvSpPr>
          <p:cNvPr id="46" name="TextBox 7">
            <a:extLst>
              <a:ext uri="{FF2B5EF4-FFF2-40B4-BE49-F238E27FC236}">
                <a16:creationId xmlns:a16="http://schemas.microsoft.com/office/drawing/2014/main" xmlns="" id="{DA1B1619-09B4-FD40-AEDD-AC26FD465043}"/>
              </a:ext>
            </a:extLst>
          </p:cNvPr>
          <p:cNvSpPr txBox="1"/>
          <p:nvPr/>
        </p:nvSpPr>
        <p:spPr>
          <a:xfrm>
            <a:off x="5000086" y="1215015"/>
            <a:ext cx="1368782" cy="510778"/>
          </a:xfrm>
          <a:prstGeom prst="roundRect">
            <a:avLst/>
          </a:prstGeom>
          <a:noFill/>
          <a:ln w="1905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Embassies &amp; Consulates</a:t>
            </a:r>
          </a:p>
        </p:txBody>
      </p:sp>
      <p:pic>
        <p:nvPicPr>
          <p:cNvPr id="45" name="图片 44">
            <a:extLst>
              <a:ext uri="{FF2B5EF4-FFF2-40B4-BE49-F238E27FC236}">
                <a16:creationId xmlns:a16="http://schemas.microsoft.com/office/drawing/2014/main" xmlns="" id="{36A308E5-3B89-964C-B9F4-B4787C4665E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82270" y="2250587"/>
            <a:ext cx="265092" cy="318323"/>
          </a:xfrm>
          <a:prstGeom prst="rect">
            <a:avLst/>
          </a:prstGeom>
        </p:spPr>
      </p:pic>
      <p:cxnSp>
        <p:nvCxnSpPr>
          <p:cNvPr id="48" name="直线连接符 47">
            <a:extLst>
              <a:ext uri="{FF2B5EF4-FFF2-40B4-BE49-F238E27FC236}">
                <a16:creationId xmlns:a16="http://schemas.microsoft.com/office/drawing/2014/main" xmlns="" id="{E62CA564-5B3B-B841-BC11-33B01F0F10F7}"/>
              </a:ext>
            </a:extLst>
          </p:cNvPr>
          <p:cNvCxnSpPr>
            <a:cxnSpLocks/>
            <a:stCxn id="14" idx="6"/>
            <a:endCxn id="65" idx="1"/>
          </p:cNvCxnSpPr>
          <p:nvPr/>
        </p:nvCxnSpPr>
        <p:spPr>
          <a:xfrm flipV="1">
            <a:off x="4726954" y="3571372"/>
            <a:ext cx="2896631" cy="3355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线连接符 50">
            <a:extLst>
              <a:ext uri="{FF2B5EF4-FFF2-40B4-BE49-F238E27FC236}">
                <a16:creationId xmlns:a16="http://schemas.microsoft.com/office/drawing/2014/main" xmlns="" id="{02B4CE73-7904-A341-BBC3-BB76B2E719DF}"/>
              </a:ext>
            </a:extLst>
          </p:cNvPr>
          <p:cNvCxnSpPr>
            <a:cxnSpLocks/>
            <a:stCxn id="14" idx="6"/>
            <a:endCxn id="64" idx="2"/>
          </p:cNvCxnSpPr>
          <p:nvPr/>
        </p:nvCxnSpPr>
        <p:spPr>
          <a:xfrm flipV="1">
            <a:off x="4726954" y="3309052"/>
            <a:ext cx="1815918" cy="29587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7">
            <a:extLst>
              <a:ext uri="{FF2B5EF4-FFF2-40B4-BE49-F238E27FC236}">
                <a16:creationId xmlns:a16="http://schemas.microsoft.com/office/drawing/2014/main" xmlns="" id="{F4E4F2E3-7B6E-4042-B503-7B42CABD483D}"/>
              </a:ext>
            </a:extLst>
          </p:cNvPr>
          <p:cNvSpPr txBox="1"/>
          <p:nvPr/>
        </p:nvSpPr>
        <p:spPr>
          <a:xfrm>
            <a:off x="5462158" y="3002585"/>
            <a:ext cx="2161428" cy="306467"/>
          </a:xfrm>
          <a:prstGeom prst="round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Chambers &amp; Associations</a:t>
            </a:r>
          </a:p>
        </p:txBody>
      </p:sp>
      <p:sp>
        <p:nvSpPr>
          <p:cNvPr id="65" name="TextBox 7">
            <a:extLst>
              <a:ext uri="{FF2B5EF4-FFF2-40B4-BE49-F238E27FC236}">
                <a16:creationId xmlns:a16="http://schemas.microsoft.com/office/drawing/2014/main" xmlns="" id="{8EBD9F03-E8C3-B047-A2CE-58AA527021C8}"/>
              </a:ext>
            </a:extLst>
          </p:cNvPr>
          <p:cNvSpPr txBox="1"/>
          <p:nvPr/>
        </p:nvSpPr>
        <p:spPr>
          <a:xfrm>
            <a:off x="7623585" y="3418138"/>
            <a:ext cx="1331175" cy="306467"/>
          </a:xfrm>
          <a:prstGeom prst="round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Data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Platform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45098" y="2931790"/>
            <a:ext cx="1514934" cy="51077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Intermediary Organizations</a:t>
            </a:r>
            <a:endParaRPr lang="zh-CN" altLang="en-US" sz="12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9" name="TextBox 7">
            <a:extLst>
              <a:ext uri="{FF2B5EF4-FFF2-40B4-BE49-F238E27FC236}">
                <a16:creationId xmlns:a16="http://schemas.microsoft.com/office/drawing/2014/main" xmlns="" id="{41239CB3-A9FF-314A-BC77-A4B3FEFE06E9}"/>
              </a:ext>
            </a:extLst>
          </p:cNvPr>
          <p:cNvSpPr txBox="1"/>
          <p:nvPr/>
        </p:nvSpPr>
        <p:spPr>
          <a:xfrm>
            <a:off x="5486320" y="4346619"/>
            <a:ext cx="1056552" cy="306467"/>
          </a:xfrm>
          <a:prstGeom prst="roundRect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Academies</a:t>
            </a:r>
          </a:p>
        </p:txBody>
      </p:sp>
      <p:cxnSp>
        <p:nvCxnSpPr>
          <p:cNvPr id="70" name="直线连接符 69">
            <a:extLst>
              <a:ext uri="{FF2B5EF4-FFF2-40B4-BE49-F238E27FC236}">
                <a16:creationId xmlns:a16="http://schemas.microsoft.com/office/drawing/2014/main" xmlns="" id="{495F2EF7-230A-084A-9E49-17F04E18CAC9}"/>
              </a:ext>
            </a:extLst>
          </p:cNvPr>
          <p:cNvCxnSpPr>
            <a:cxnSpLocks/>
            <a:stCxn id="35" idx="6"/>
            <a:endCxn id="72" idx="2"/>
          </p:cNvCxnSpPr>
          <p:nvPr/>
        </p:nvCxnSpPr>
        <p:spPr>
          <a:xfrm flipV="1">
            <a:off x="4741530" y="1602775"/>
            <a:ext cx="2909827" cy="80494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">
            <a:extLst>
              <a:ext uri="{FF2B5EF4-FFF2-40B4-BE49-F238E27FC236}">
                <a16:creationId xmlns:a16="http://schemas.microsoft.com/office/drawing/2014/main" xmlns="" id="{04CA9210-C519-6641-9B05-5A4051478E79}"/>
              </a:ext>
            </a:extLst>
          </p:cNvPr>
          <p:cNvSpPr txBox="1"/>
          <p:nvPr/>
        </p:nvSpPr>
        <p:spPr>
          <a:xfrm>
            <a:off x="6666040" y="1091997"/>
            <a:ext cx="1970633" cy="510778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Domestic &amp; Overseas Enterprises</a:t>
            </a:r>
          </a:p>
        </p:txBody>
      </p:sp>
      <p:cxnSp>
        <p:nvCxnSpPr>
          <p:cNvPr id="73" name="直线连接符 72">
            <a:extLst>
              <a:ext uri="{FF2B5EF4-FFF2-40B4-BE49-F238E27FC236}">
                <a16:creationId xmlns:a16="http://schemas.microsoft.com/office/drawing/2014/main" xmlns="" id="{B4ED6844-70EC-844A-88F5-C1074BFA0CD5}"/>
              </a:ext>
            </a:extLst>
          </p:cNvPr>
          <p:cNvCxnSpPr>
            <a:cxnSpLocks/>
            <a:stCxn id="35" idx="6"/>
            <a:endCxn id="83" idx="1"/>
          </p:cNvCxnSpPr>
          <p:nvPr/>
        </p:nvCxnSpPr>
        <p:spPr>
          <a:xfrm flipV="1">
            <a:off x="4741530" y="2119442"/>
            <a:ext cx="2488227" cy="288273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线连接符 77">
            <a:extLst>
              <a:ext uri="{FF2B5EF4-FFF2-40B4-BE49-F238E27FC236}">
                <a16:creationId xmlns:a16="http://schemas.microsoft.com/office/drawing/2014/main" xmlns="" id="{533EB9C8-24B2-7C4E-945E-6823F4A567AB}"/>
              </a:ext>
            </a:extLst>
          </p:cNvPr>
          <p:cNvCxnSpPr>
            <a:cxnSpLocks/>
            <a:stCxn id="35" idx="6"/>
            <a:endCxn id="85" idx="1"/>
          </p:cNvCxnSpPr>
          <p:nvPr/>
        </p:nvCxnSpPr>
        <p:spPr>
          <a:xfrm>
            <a:off x="4741530" y="2407715"/>
            <a:ext cx="1801342" cy="258555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18">
            <a:extLst>
              <a:ext uri="{FF2B5EF4-FFF2-40B4-BE49-F238E27FC236}">
                <a16:creationId xmlns:a16="http://schemas.microsoft.com/office/drawing/2014/main" xmlns="" id="{12C7D5F7-E72D-124E-8B4A-BC7EE58871A7}"/>
              </a:ext>
            </a:extLst>
          </p:cNvPr>
          <p:cNvSpPr txBox="1"/>
          <p:nvPr/>
        </p:nvSpPr>
        <p:spPr>
          <a:xfrm>
            <a:off x="4397513" y="1707654"/>
            <a:ext cx="1110591" cy="51077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Corporate</a:t>
            </a:r>
            <a:r>
              <a:rPr lang="zh-CN" altLang="en-US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Clients</a:t>
            </a:r>
            <a:endParaRPr lang="zh-CN" altLang="en-US" sz="1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3" name="TextBox 7">
            <a:extLst>
              <a:ext uri="{FF2B5EF4-FFF2-40B4-BE49-F238E27FC236}">
                <a16:creationId xmlns:a16="http://schemas.microsoft.com/office/drawing/2014/main" xmlns="" id="{66437E0C-5B93-024C-B8D3-18BB421DEB33}"/>
              </a:ext>
            </a:extLst>
          </p:cNvPr>
          <p:cNvSpPr txBox="1"/>
          <p:nvPr/>
        </p:nvSpPr>
        <p:spPr>
          <a:xfrm>
            <a:off x="7229757" y="1864053"/>
            <a:ext cx="1725004" cy="510778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Cross-border Cooperation Zones</a:t>
            </a:r>
          </a:p>
        </p:txBody>
      </p:sp>
      <p:sp>
        <p:nvSpPr>
          <p:cNvPr id="85" name="TextBox 7">
            <a:extLst>
              <a:ext uri="{FF2B5EF4-FFF2-40B4-BE49-F238E27FC236}">
                <a16:creationId xmlns:a16="http://schemas.microsoft.com/office/drawing/2014/main" xmlns="" id="{30D04CF6-F500-734C-AD4A-7F66DFEF55A2}"/>
              </a:ext>
            </a:extLst>
          </p:cNvPr>
          <p:cNvSpPr txBox="1"/>
          <p:nvPr/>
        </p:nvSpPr>
        <p:spPr>
          <a:xfrm>
            <a:off x="6542872" y="2513036"/>
            <a:ext cx="1725005" cy="306467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Financial Institutions</a:t>
            </a:r>
          </a:p>
        </p:txBody>
      </p:sp>
      <p:sp>
        <p:nvSpPr>
          <p:cNvPr id="97" name="TextBox 7">
            <a:extLst>
              <a:ext uri="{FF2B5EF4-FFF2-40B4-BE49-F238E27FC236}">
                <a16:creationId xmlns:a16="http://schemas.microsoft.com/office/drawing/2014/main" xmlns="" id="{10E28612-1DB7-614D-BC0C-9202B3A05EFD}"/>
              </a:ext>
            </a:extLst>
          </p:cNvPr>
          <p:cNvSpPr txBox="1"/>
          <p:nvPr/>
        </p:nvSpPr>
        <p:spPr>
          <a:xfrm>
            <a:off x="5035885" y="3993475"/>
            <a:ext cx="1768363" cy="306467"/>
          </a:xfrm>
          <a:prstGeom prst="roundRect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Professional Services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56" name="组合 55">
            <a:extLst>
              <a:ext uri="{FF2B5EF4-FFF2-40B4-BE49-F238E27FC236}">
                <a16:creationId xmlns:a16="http://schemas.microsoft.com/office/drawing/2014/main" xmlns="" id="{CAB5788B-E294-4141-852F-B82569DAE253}"/>
              </a:ext>
            </a:extLst>
          </p:cNvPr>
          <p:cNvGrpSpPr/>
          <p:nvPr/>
        </p:nvGrpSpPr>
        <p:grpSpPr>
          <a:xfrm>
            <a:off x="3522558" y="4099844"/>
            <a:ext cx="460279" cy="460750"/>
            <a:chOff x="5280609" y="1246904"/>
            <a:chExt cx="460279" cy="460750"/>
          </a:xfrm>
        </p:grpSpPr>
        <p:sp>
          <p:nvSpPr>
            <p:cNvPr id="57" name="Oval 30">
              <a:extLst>
                <a:ext uri="{FF2B5EF4-FFF2-40B4-BE49-F238E27FC236}">
                  <a16:creationId xmlns:a16="http://schemas.microsoft.com/office/drawing/2014/main" xmlns="" id="{DC735719-D181-DC4F-B6A9-873EDD223A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0609" y="1246904"/>
              <a:ext cx="460279" cy="46075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itchFamily="34" charset="0"/>
                  <a:ea typeface="微软雅黑" pitchFamily="34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itchFamily="34" charset="0"/>
                  <a:ea typeface="仿宋_GB2312" pitchFamily="1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pic>
          <p:nvPicPr>
            <p:cNvPr id="59" name="Picture 29">
              <a:extLst>
                <a:ext uri="{FF2B5EF4-FFF2-40B4-BE49-F238E27FC236}">
                  <a16:creationId xmlns:a16="http://schemas.microsoft.com/office/drawing/2014/main" xmlns="" id="{1D44DA2B-560D-1242-B0BE-5FDE7CABF7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56042" y="1292786"/>
              <a:ext cx="309412" cy="309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0" name="TextBox 18">
            <a:extLst>
              <a:ext uri="{FF2B5EF4-FFF2-40B4-BE49-F238E27FC236}">
                <a16:creationId xmlns:a16="http://schemas.microsoft.com/office/drawing/2014/main" xmlns="" id="{0C6476DA-1CBF-0641-AAF8-178C5C8BB229}"/>
              </a:ext>
            </a:extLst>
          </p:cNvPr>
          <p:cNvSpPr txBox="1"/>
          <p:nvPr/>
        </p:nvSpPr>
        <p:spPr>
          <a:xfrm>
            <a:off x="1835696" y="4083918"/>
            <a:ext cx="2442476" cy="51077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Professional Service Providers</a:t>
            </a:r>
            <a:endParaRPr lang="zh-CN" altLang="en-US" sz="1200" b="1" dirty="0">
              <a:solidFill>
                <a:schemeClr val="accent4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17" name="直接连接符 16"/>
          <p:cNvCxnSpPr>
            <a:cxnSpLocks/>
            <a:stCxn id="57" idx="6"/>
            <a:endCxn id="97" idx="1"/>
          </p:cNvCxnSpPr>
          <p:nvPr/>
        </p:nvCxnSpPr>
        <p:spPr>
          <a:xfrm flipV="1">
            <a:off x="3982837" y="4146709"/>
            <a:ext cx="1053048" cy="183510"/>
          </a:xfrm>
          <a:prstGeom prst="line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>
            <a:cxnSpLocks/>
            <a:stCxn id="57" idx="6"/>
            <a:endCxn id="69" idx="1"/>
          </p:cNvCxnSpPr>
          <p:nvPr/>
        </p:nvCxnSpPr>
        <p:spPr>
          <a:xfrm>
            <a:off x="3982837" y="4330219"/>
            <a:ext cx="1503483" cy="169634"/>
          </a:xfrm>
          <a:prstGeom prst="line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7">
            <a:extLst>
              <a:ext uri="{FF2B5EF4-FFF2-40B4-BE49-F238E27FC236}">
                <a16:creationId xmlns:a16="http://schemas.microsoft.com/office/drawing/2014/main" xmlns="" id="{8EBD9F03-E8C3-B047-A2CE-58AA527021C8}"/>
              </a:ext>
            </a:extLst>
          </p:cNvPr>
          <p:cNvSpPr txBox="1"/>
          <p:nvPr/>
        </p:nvSpPr>
        <p:spPr>
          <a:xfrm>
            <a:off x="7436927" y="3861172"/>
            <a:ext cx="1517834" cy="510778"/>
          </a:xfrm>
          <a:prstGeom prst="round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Trade Promotion Organizations</a:t>
            </a:r>
          </a:p>
        </p:txBody>
      </p:sp>
      <p:cxnSp>
        <p:nvCxnSpPr>
          <p:cNvPr id="50" name="直线连接符 47">
            <a:extLst>
              <a:ext uri="{FF2B5EF4-FFF2-40B4-BE49-F238E27FC236}">
                <a16:creationId xmlns:a16="http://schemas.microsoft.com/office/drawing/2014/main" xmlns="" id="{E62CA564-5B3B-B841-BC11-33B01F0F10F7}"/>
              </a:ext>
            </a:extLst>
          </p:cNvPr>
          <p:cNvCxnSpPr>
            <a:cxnSpLocks/>
            <a:stCxn id="14" idx="6"/>
            <a:endCxn id="49" idx="1"/>
          </p:cNvCxnSpPr>
          <p:nvPr/>
        </p:nvCxnSpPr>
        <p:spPr>
          <a:xfrm>
            <a:off x="4726954" y="3604922"/>
            <a:ext cx="2709973" cy="511639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>
            <a:cxnSpLocks/>
            <a:endCxn id="58" idx="1"/>
          </p:cNvCxnSpPr>
          <p:nvPr/>
        </p:nvCxnSpPr>
        <p:spPr>
          <a:xfrm>
            <a:off x="3916490" y="4415036"/>
            <a:ext cx="1335920" cy="464610"/>
          </a:xfrm>
          <a:prstGeom prst="line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7">
            <a:extLst>
              <a:ext uri="{FF2B5EF4-FFF2-40B4-BE49-F238E27FC236}">
                <a16:creationId xmlns:a16="http://schemas.microsoft.com/office/drawing/2014/main" xmlns="" id="{41239CB3-A9FF-314A-BC77-A4B3FEFE06E9}"/>
              </a:ext>
            </a:extLst>
          </p:cNvPr>
          <p:cNvSpPr txBox="1"/>
          <p:nvPr/>
        </p:nvSpPr>
        <p:spPr>
          <a:xfrm>
            <a:off x="5252410" y="4726412"/>
            <a:ext cx="1191798" cy="306467"/>
          </a:xfrm>
          <a:prstGeom prst="roundRect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Incubators</a:t>
            </a:r>
          </a:p>
        </p:txBody>
      </p:sp>
    </p:spTree>
    <p:extLst>
      <p:ext uri="{BB962C8B-B14F-4D97-AF65-F5344CB8AC3E}">
        <p14:creationId xmlns:p14="http://schemas.microsoft.com/office/powerpoint/2010/main" val="237266795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7445</TotalTime>
  <Words>1343</Words>
  <Application>Microsoft Office PowerPoint</Application>
  <PresentationFormat>On-screen Show (16:9)</PresentationFormat>
  <Paragraphs>258</Paragraphs>
  <Slides>25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跨境撮合业务</dc:title>
  <dc:creator>孙菡予</dc:creator>
  <cp:lastModifiedBy>伦欣</cp:lastModifiedBy>
  <cp:revision>430</cp:revision>
  <dcterms:created xsi:type="dcterms:W3CDTF">2019-12-17T05:40:17Z</dcterms:created>
  <dcterms:modified xsi:type="dcterms:W3CDTF">2020-07-07T10:04:25Z</dcterms:modified>
</cp:coreProperties>
</file>